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1" r:id="rId38"/>
    <p:sldId id="293" r:id="rId39"/>
    <p:sldId id="294" r:id="rId40"/>
    <p:sldId id="295" r:id="rId41"/>
    <p:sldId id="296" r:id="rId42"/>
    <p:sldId id="297" r:id="rId43"/>
    <p:sldId id="298" r:id="rId44"/>
    <p:sldId id="300" r:id="rId45"/>
    <p:sldId id="338" r:id="rId46"/>
    <p:sldId id="339" r:id="rId47"/>
    <p:sldId id="340" r:id="rId48"/>
    <p:sldId id="341" r:id="rId49"/>
    <p:sldId id="301" r:id="rId50"/>
    <p:sldId id="299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6" r:id="rId84"/>
    <p:sldId id="334" r:id="rId85"/>
    <p:sldId id="337" r:id="rId8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86"/>
    <p:restoredTop sz="94681"/>
  </p:normalViewPr>
  <p:slideViewPr>
    <p:cSldViewPr>
      <p:cViewPr>
        <p:scale>
          <a:sx n="94" d="100"/>
          <a:sy n="94" d="100"/>
        </p:scale>
        <p:origin x="-1740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39FF4-6F71-43AD-BE28-EAF3AA1CAA3B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DF6FD-6D67-441A-B2A9-3119F7E27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478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hastaneye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yatırılanlarda.9,26–28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Bununla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birlikte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diyabetik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ketoasidoz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taşıyan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T2DM'li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hastalarda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özellikle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karbonhidrat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alımı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azaldığında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veya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insülin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dozu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değiştiğinde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insülin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tedavi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edilenlerde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dikkatli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olunmalıdır.29 SGLT2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inhibitörleri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tip 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diyabetli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hastalarda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endike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değildir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F6FD-6D67-441A-B2A9-3119F7E27D2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30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Denemenin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yaklaşımına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ilişkin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herhangi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önerinin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kılavuzda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sunulabilmesi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çok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uluslu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olarak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fazla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onaya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ihtiyacı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olabilir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F6FD-6D67-441A-B2A9-3119F7E27D2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54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7C8E-D6BE-4CC6-947B-12B13960FDCF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F7191-8D7B-4B57-97CA-EC227A3A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2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7C8E-D6BE-4CC6-947B-12B13960FDCF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F7191-8D7B-4B57-97CA-EC227A3A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08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7C8E-D6BE-4CC6-947B-12B13960FDCF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F7191-8D7B-4B57-97CA-EC227A3A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304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7C8E-D6BE-4CC6-947B-12B13960FDCF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F7191-8D7B-4B57-97CA-EC227A3A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290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7C8E-D6BE-4CC6-947B-12B13960FDCF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F7191-8D7B-4B57-97CA-EC227A3A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62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7C8E-D6BE-4CC6-947B-12B13960FDCF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F7191-8D7B-4B57-97CA-EC227A3A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5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7C8E-D6BE-4CC6-947B-12B13960FDCF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F7191-8D7B-4B57-97CA-EC227A3A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89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7C8E-D6BE-4CC6-947B-12B13960FDCF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F7191-8D7B-4B57-97CA-EC227A3A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47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7C8E-D6BE-4CC6-947B-12B13960FDCF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F7191-8D7B-4B57-97CA-EC227A3A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09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7C8E-D6BE-4CC6-947B-12B13960FDCF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F7191-8D7B-4B57-97CA-EC227A3A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06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7C8E-D6BE-4CC6-947B-12B13960FDCF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F7191-8D7B-4B57-97CA-EC227A3A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34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77C8E-D6BE-4CC6-947B-12B13960FDCF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F7191-8D7B-4B57-97CA-EC227A3A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23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2403698"/>
          </a:xfrm>
        </p:spPr>
        <p:txBody>
          <a:bodyPr>
            <a:normAutofit fontScale="90000"/>
          </a:bodyPr>
          <a:lstStyle/>
          <a:p>
            <a:r>
              <a:rPr lang="en-US" b="1" i="1" dirty="0" err="1"/>
              <a:t>Akut</a:t>
            </a:r>
            <a:r>
              <a:rPr lang="en-US" b="1" i="1" dirty="0"/>
              <a:t> </a:t>
            </a:r>
            <a:r>
              <a:rPr lang="en-US" b="1" i="1" dirty="0" err="1"/>
              <a:t>ve</a:t>
            </a:r>
            <a:r>
              <a:rPr lang="en-US" b="1" i="1" dirty="0"/>
              <a:t> </a:t>
            </a:r>
            <a:r>
              <a:rPr lang="en-US" b="1" i="1" dirty="0" err="1"/>
              <a:t>kronik</a:t>
            </a:r>
            <a:r>
              <a:rPr lang="en-US" b="1" i="1" dirty="0"/>
              <a:t> </a:t>
            </a:r>
            <a:r>
              <a:rPr lang="en-US" b="1" i="1" dirty="0" err="1"/>
              <a:t>kalp</a:t>
            </a:r>
            <a:r>
              <a:rPr lang="en-US" b="1" i="1" dirty="0"/>
              <a:t> </a:t>
            </a:r>
            <a:r>
              <a:rPr lang="en-US" b="1" i="1" dirty="0" err="1"/>
              <a:t>yetmezliğinin</a:t>
            </a:r>
            <a:r>
              <a:rPr lang="en-US" b="1" i="1" dirty="0"/>
              <a:t> </a:t>
            </a:r>
            <a:r>
              <a:rPr lang="en-US" b="1" i="1" dirty="0" err="1"/>
              <a:t>tanı</a:t>
            </a:r>
            <a:r>
              <a:rPr lang="en-US" b="1" i="1" dirty="0"/>
              <a:t> </a:t>
            </a:r>
            <a:r>
              <a:rPr lang="en-US" b="1" i="1" dirty="0" err="1"/>
              <a:t>ve</a:t>
            </a:r>
            <a:r>
              <a:rPr lang="en-US" b="1" i="1" dirty="0"/>
              <a:t> </a:t>
            </a:r>
            <a:r>
              <a:rPr lang="en-US" b="1" i="1" dirty="0" err="1"/>
              <a:t>tedavisi</a:t>
            </a:r>
            <a:r>
              <a:rPr lang="en-US" b="1" i="1" dirty="0"/>
              <a:t> </a:t>
            </a:r>
            <a:r>
              <a:rPr lang="en-US" b="1" i="1" dirty="0" err="1"/>
              <a:t>için</a:t>
            </a:r>
            <a:r>
              <a:rPr lang="en-US" b="1" i="1" dirty="0"/>
              <a:t> 2021 ESC </a:t>
            </a:r>
            <a:r>
              <a:rPr lang="en-US" b="1" i="1" dirty="0" err="1"/>
              <a:t>Kılavuzlarının</a:t>
            </a:r>
            <a:r>
              <a:rPr lang="en-US" b="1" i="1" dirty="0"/>
              <a:t> 2023 </a:t>
            </a:r>
            <a:r>
              <a:rPr lang="en-US" b="1" i="1" dirty="0" err="1"/>
              <a:t>Odaklı</a:t>
            </a:r>
            <a:r>
              <a:rPr lang="en-US" b="1" i="1" dirty="0"/>
              <a:t> </a:t>
            </a:r>
            <a:r>
              <a:rPr lang="en-US" b="1" i="1" dirty="0" err="1"/>
              <a:t>Güncellemesi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Alp </a:t>
            </a:r>
            <a:r>
              <a:rPr lang="tr-TR" dirty="0" err="1"/>
              <a:t>Aydınalp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936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ESC 2023 Kalp Yetersizliği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Akut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kronik</a:t>
            </a:r>
            <a:r>
              <a:rPr lang="en-US" dirty="0"/>
              <a:t> </a:t>
            </a:r>
            <a:r>
              <a:rPr lang="en-US" dirty="0" err="1"/>
              <a:t>kalp</a:t>
            </a:r>
            <a:r>
              <a:rPr lang="en-US" dirty="0"/>
              <a:t> </a:t>
            </a:r>
            <a:r>
              <a:rPr lang="en-US" dirty="0" err="1"/>
              <a:t>yetmezliğinin</a:t>
            </a:r>
            <a:r>
              <a:rPr lang="en-US" dirty="0"/>
              <a:t> (KY) </a:t>
            </a:r>
            <a:r>
              <a:rPr lang="en-US" dirty="0" err="1"/>
              <a:t>tanı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tedavisi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2021 ESC </a:t>
            </a:r>
            <a:r>
              <a:rPr lang="en-US" dirty="0" err="1"/>
              <a:t>Kılavuz</a:t>
            </a:r>
            <a:r>
              <a:rPr lang="tr-TR" dirty="0"/>
              <a:t>u </a:t>
            </a:r>
            <a:r>
              <a:rPr lang="en-US" dirty="0" err="1"/>
              <a:t>yayınlanmasından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yana</a:t>
            </a:r>
            <a:r>
              <a:rPr lang="en-US" dirty="0"/>
              <a:t>, hasta </a:t>
            </a:r>
            <a:r>
              <a:rPr lang="en-US" dirty="0" err="1"/>
              <a:t>yönetimini</a:t>
            </a:r>
            <a:r>
              <a:rPr lang="en-US" dirty="0"/>
              <a:t> </a:t>
            </a:r>
            <a:r>
              <a:rPr lang="en-US" dirty="0" err="1"/>
              <a:t>değiştirmeyi</a:t>
            </a:r>
            <a:r>
              <a:rPr lang="en-US" dirty="0"/>
              <a:t> </a:t>
            </a:r>
            <a:r>
              <a:rPr lang="en-US" dirty="0" err="1"/>
              <a:t>gerektirebilecek</a:t>
            </a:r>
            <a:r>
              <a:rPr lang="en-US" dirty="0"/>
              <a:t> randomize </a:t>
            </a:r>
            <a:r>
              <a:rPr lang="en-US" dirty="0" err="1"/>
              <a:t>kontrollü</a:t>
            </a:r>
            <a:r>
              <a:rPr lang="en-US" dirty="0"/>
              <a:t> </a:t>
            </a:r>
            <a:r>
              <a:rPr lang="en-US" dirty="0" err="1"/>
              <a:t>çalışmalar</a:t>
            </a:r>
            <a:r>
              <a:rPr lang="en-US" dirty="0"/>
              <a:t> </a:t>
            </a:r>
            <a:r>
              <a:rPr lang="en-US" dirty="0" err="1"/>
              <a:t>yayınlanmıştır</a:t>
            </a:r>
            <a:r>
              <a:rPr lang="en-US" dirty="0"/>
              <a:t>.</a:t>
            </a:r>
            <a:endParaRPr lang="tr-TR" dirty="0"/>
          </a:p>
          <a:p>
            <a:endParaRPr lang="en-US" dirty="0"/>
          </a:p>
          <a:p>
            <a:r>
              <a:rPr lang="en-US" dirty="0"/>
              <a:t>Bu 2023 </a:t>
            </a:r>
            <a:r>
              <a:rPr lang="en-US" dirty="0" err="1"/>
              <a:t>Odaklı</a:t>
            </a:r>
            <a:r>
              <a:rPr lang="en-US" dirty="0"/>
              <a:t> </a:t>
            </a:r>
            <a:r>
              <a:rPr lang="en-US" dirty="0" err="1"/>
              <a:t>Güncelleme</a:t>
            </a:r>
            <a:r>
              <a:rPr lang="en-US" dirty="0"/>
              <a:t>,  </a:t>
            </a:r>
            <a:r>
              <a:rPr lang="en-US" dirty="0" err="1"/>
              <a:t>yeni</a:t>
            </a:r>
            <a:r>
              <a:rPr lang="en-US" dirty="0"/>
              <a:t> </a:t>
            </a:r>
            <a:r>
              <a:rPr lang="en-US" dirty="0" err="1"/>
              <a:t>kanıtlar</a:t>
            </a:r>
            <a:r>
              <a:rPr lang="en-US" dirty="0"/>
              <a:t> </a:t>
            </a:r>
            <a:r>
              <a:rPr lang="en-US" dirty="0" err="1"/>
              <a:t>nedeniyle</a:t>
            </a:r>
            <a:r>
              <a:rPr lang="en-US" dirty="0"/>
              <a:t> KY </a:t>
            </a:r>
            <a:r>
              <a:rPr lang="en-US" dirty="0" err="1"/>
              <a:t>tedavisine</a:t>
            </a:r>
            <a:r>
              <a:rPr lang="en-US" dirty="0"/>
              <a:t> </a:t>
            </a:r>
            <a:r>
              <a:rPr lang="en-US" dirty="0" err="1"/>
              <a:t>yönelik</a:t>
            </a:r>
            <a:r>
              <a:rPr lang="en-US" dirty="0"/>
              <a:t> </a:t>
            </a:r>
            <a:r>
              <a:rPr lang="en-US" dirty="0" err="1"/>
              <a:t>önerilerdeki</a:t>
            </a:r>
            <a:r>
              <a:rPr lang="en-US" dirty="0"/>
              <a:t> </a:t>
            </a:r>
            <a:r>
              <a:rPr lang="en-US" dirty="0" err="1"/>
              <a:t>değişiklikleri</a:t>
            </a:r>
            <a:r>
              <a:rPr lang="en-US" dirty="0"/>
              <a:t> </a:t>
            </a:r>
            <a:r>
              <a:rPr lang="en-US" dirty="0" err="1"/>
              <a:t>ele</a:t>
            </a:r>
            <a:r>
              <a:rPr lang="en-US" dirty="0"/>
              <a:t> </a:t>
            </a:r>
            <a:r>
              <a:rPr lang="en-US" dirty="0" err="1"/>
              <a:t>almaktadır</a:t>
            </a:r>
            <a:r>
              <a:rPr lang="en-US" dirty="0"/>
              <a:t>.</a:t>
            </a:r>
            <a:endParaRPr lang="tr-TR" dirty="0"/>
          </a:p>
          <a:p>
            <a:endParaRPr lang="en-US" dirty="0"/>
          </a:p>
          <a:p>
            <a:r>
              <a:rPr lang="en-US" dirty="0" err="1"/>
              <a:t>Yeni</a:t>
            </a:r>
            <a:r>
              <a:rPr lang="en-US" dirty="0"/>
              <a:t> </a:t>
            </a:r>
            <a:r>
              <a:rPr lang="en-US" dirty="0" err="1"/>
              <a:t>kanıtlar</a:t>
            </a:r>
            <a:r>
              <a:rPr lang="en-US" dirty="0"/>
              <a:t> 31 Mart 2023'e </a:t>
            </a:r>
            <a:r>
              <a:rPr lang="en-US" dirty="0" err="1"/>
              <a:t>kadar</a:t>
            </a:r>
            <a:r>
              <a:rPr lang="en-US" dirty="0"/>
              <a:t> </a:t>
            </a:r>
            <a:r>
              <a:rPr lang="en-US" dirty="0" err="1"/>
              <a:t>değerlendirildi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6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ADVOR (Acetazolamide in Decompensated Heart Failure with Volume Overload)</a:t>
            </a:r>
            <a:endParaRPr lang="tr-TR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CLOROTIC (Combination of Loop Diuretics with Hydrochlorothiazide in Acute Heart Failure)</a:t>
            </a:r>
            <a:endParaRPr lang="tr-TR" dirty="0"/>
          </a:p>
          <a:p>
            <a:endParaRPr lang="en-US" dirty="0"/>
          </a:p>
          <a:p>
            <a:r>
              <a:rPr lang="en-US" dirty="0"/>
              <a:t>COACH (Comparison of Outcomes and Access to Care for Heart Failure)</a:t>
            </a:r>
            <a:endParaRPr lang="tr-TR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DAPA-CKD (</a:t>
            </a:r>
            <a:r>
              <a:rPr lang="en-US" dirty="0" err="1"/>
              <a:t>Dapagliflozin</a:t>
            </a:r>
            <a:r>
              <a:rPr lang="en-US" dirty="0"/>
              <a:t> And Prevention of Adverse outcomes in Chronic Kidney Disease)</a:t>
            </a:r>
            <a:endParaRPr lang="tr-TR" dirty="0"/>
          </a:p>
          <a:p>
            <a:endParaRPr lang="en-US" dirty="0"/>
          </a:p>
          <a:p>
            <a:r>
              <a:rPr lang="en-US" dirty="0"/>
              <a:t>DELIVER (</a:t>
            </a:r>
            <a:r>
              <a:rPr lang="en-US" dirty="0" err="1"/>
              <a:t>Dapagliflozin</a:t>
            </a:r>
            <a:r>
              <a:rPr lang="en-US" dirty="0"/>
              <a:t> Evaluation to Improve the LIVEs of Patients with </a:t>
            </a:r>
            <a:r>
              <a:rPr lang="en-US" dirty="0" err="1"/>
              <a:t>PReserved</a:t>
            </a:r>
            <a:r>
              <a:rPr lang="en-US" dirty="0"/>
              <a:t> Ejection Fraction Heart Failure)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0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4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EMPA-KIDNEY (</a:t>
            </a:r>
            <a:r>
              <a:rPr lang="en-US" dirty="0" err="1"/>
              <a:t>EMPAgliflozin</a:t>
            </a:r>
            <a:r>
              <a:rPr lang="en-US" dirty="0"/>
              <a:t> once daily to assess cardio-renal outcomes in patients with chronic KIDNEY disease)</a:t>
            </a:r>
            <a:endParaRPr lang="tr-TR" dirty="0"/>
          </a:p>
          <a:p>
            <a:endParaRPr lang="en-US" dirty="0"/>
          </a:p>
          <a:p>
            <a:r>
              <a:rPr lang="en-US" dirty="0"/>
              <a:t>EMPEROR-Preserved (</a:t>
            </a:r>
            <a:r>
              <a:rPr lang="en-US" dirty="0" err="1"/>
              <a:t>Empagliflozin</a:t>
            </a:r>
            <a:r>
              <a:rPr lang="en-US" dirty="0"/>
              <a:t> Outcome Trial in Patients with Chronic Heart Failure with Preserved</a:t>
            </a:r>
            <a:r>
              <a:rPr lang="tr-TR" dirty="0"/>
              <a:t> </a:t>
            </a:r>
            <a:r>
              <a:rPr lang="en-US" dirty="0"/>
              <a:t>Ejection Fraction)</a:t>
            </a:r>
            <a:endParaRPr lang="tr-TR" dirty="0"/>
          </a:p>
          <a:p>
            <a:endParaRPr lang="en-US" dirty="0"/>
          </a:p>
          <a:p>
            <a:r>
              <a:rPr lang="en-US" dirty="0"/>
              <a:t>EMPULSE (</a:t>
            </a:r>
            <a:r>
              <a:rPr lang="en-US" dirty="0" err="1"/>
              <a:t>Empagliflozin</a:t>
            </a:r>
            <a:r>
              <a:rPr lang="en-US" dirty="0"/>
              <a:t> in Patients Hospitalized with Acute Heart Failure Who Have Been Stabilized)</a:t>
            </a:r>
            <a:endParaRPr lang="tr-TR" dirty="0"/>
          </a:p>
          <a:p>
            <a:endParaRPr lang="en-US" dirty="0"/>
          </a:p>
          <a:p>
            <a:r>
              <a:rPr lang="en-US" dirty="0"/>
              <a:t>FIDELIO-DKD (</a:t>
            </a:r>
            <a:r>
              <a:rPr lang="en-US" dirty="0" err="1"/>
              <a:t>Finerenone</a:t>
            </a:r>
            <a:r>
              <a:rPr lang="en-US" dirty="0"/>
              <a:t> in Reducing Kidney Failure and Disease Progression in Diabetic Kidney Disease)</a:t>
            </a:r>
            <a:endParaRPr lang="tr-TR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FIGARO-DKD (</a:t>
            </a:r>
            <a:r>
              <a:rPr lang="en-US" dirty="0" err="1"/>
              <a:t>Finerenone</a:t>
            </a:r>
            <a:r>
              <a:rPr lang="en-US" dirty="0"/>
              <a:t> in Reducing Cardiovascular Mortality and Morbidity in Diabetic Kidney Disease)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580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IRONMAN (Effectiveness of Intravenous Iron Treatment versus Standard Care in Patients with Heart Failure and Iron Deficiency)</a:t>
            </a:r>
            <a:endParaRPr lang="tr-TR" dirty="0"/>
          </a:p>
          <a:p>
            <a:endParaRPr lang="en-US" dirty="0"/>
          </a:p>
          <a:p>
            <a:r>
              <a:rPr lang="en-US" dirty="0"/>
              <a:t>PIVOTAL (Proactive IV Iron Therapy in </a:t>
            </a:r>
            <a:r>
              <a:rPr lang="en-US" dirty="0" err="1"/>
              <a:t>Haemodialysis</a:t>
            </a:r>
            <a:r>
              <a:rPr lang="en-US" dirty="0"/>
              <a:t> Patients)</a:t>
            </a:r>
            <a:endParaRPr lang="tr-TR" dirty="0"/>
          </a:p>
          <a:p>
            <a:endParaRPr lang="en-US" dirty="0"/>
          </a:p>
          <a:p>
            <a:r>
              <a:rPr lang="en-US" dirty="0"/>
              <a:t>REVIVED-BCIS2 (Revascularization for Ischemic Ventricular Dysfunction)</a:t>
            </a:r>
            <a:endParaRPr lang="tr-TR" dirty="0"/>
          </a:p>
          <a:p>
            <a:endParaRPr lang="en-US" dirty="0"/>
          </a:p>
          <a:p>
            <a:r>
              <a:rPr lang="en-US" dirty="0"/>
              <a:t>STRONG-HF (Safety, Tolerability and Efficacy of Rapid Optimization, Helped by NT-</a:t>
            </a:r>
            <a:r>
              <a:rPr lang="en-US" dirty="0" err="1"/>
              <a:t>proBNP</a:t>
            </a:r>
            <a:r>
              <a:rPr lang="en-US" dirty="0"/>
              <a:t> Testing, of Heart Failure Therapies)</a:t>
            </a:r>
            <a:endParaRPr lang="tr-TR" dirty="0"/>
          </a:p>
          <a:p>
            <a:endParaRPr lang="en-US" dirty="0"/>
          </a:p>
          <a:p>
            <a:r>
              <a:rPr lang="en-US" dirty="0"/>
              <a:t>TRANSFORM-HF (</a:t>
            </a:r>
            <a:r>
              <a:rPr lang="en-US" dirty="0" err="1"/>
              <a:t>Torsemide</a:t>
            </a:r>
            <a:r>
              <a:rPr lang="en-US" dirty="0"/>
              <a:t> Comparison with Furosemide for Management of Heart Failure)</a:t>
            </a:r>
            <a:endParaRPr lang="tr-TR" dirty="0"/>
          </a:p>
          <a:p>
            <a:endParaRPr lang="en-US" dirty="0"/>
          </a:p>
          <a:p>
            <a:r>
              <a:rPr lang="en-US" dirty="0"/>
              <a:t> TRILUMINATE Pivotal (Clinical Trial to Evaluate Cardiovascular Outcomes in Patients Treated </a:t>
            </a:r>
            <a:r>
              <a:rPr lang="en-US" dirty="0" smtClean="0"/>
              <a:t>With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Tricuspid Valve Repair System Pivotal)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168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ESC 2023 Kalp Yetersizliği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Komite</a:t>
            </a:r>
            <a:r>
              <a:rPr lang="en-US" dirty="0"/>
              <a:t>, 2021 ESC </a:t>
            </a:r>
            <a:r>
              <a:rPr lang="tr-TR" dirty="0"/>
              <a:t>KY</a:t>
            </a:r>
            <a:r>
              <a:rPr lang="en-US" dirty="0"/>
              <a:t> </a:t>
            </a:r>
            <a:r>
              <a:rPr lang="tr-TR" dirty="0"/>
              <a:t>kılavuzunda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tavsiyelerde</a:t>
            </a:r>
            <a:r>
              <a:rPr lang="en-US" dirty="0"/>
              <a:t> </a:t>
            </a:r>
            <a:r>
              <a:rPr lang="en-US" dirty="0" err="1"/>
              <a:t>bulunurken</a:t>
            </a:r>
            <a:r>
              <a:rPr lang="en-US" dirty="0"/>
              <a:t>, </a:t>
            </a:r>
            <a:r>
              <a:rPr lang="en-US" dirty="0" err="1"/>
              <a:t>çalışmaların</a:t>
            </a:r>
            <a:r>
              <a:rPr lang="en-US" dirty="0"/>
              <a:t> </a:t>
            </a:r>
            <a:r>
              <a:rPr lang="en-US" b="1" dirty="0" err="1"/>
              <a:t>birincil</a:t>
            </a:r>
            <a:r>
              <a:rPr lang="en-US" b="1" dirty="0"/>
              <a:t> son </a:t>
            </a:r>
            <a:r>
              <a:rPr lang="en-US" b="1" dirty="0" err="1"/>
              <a:t>noktalarına</a:t>
            </a:r>
            <a:r>
              <a:rPr lang="en-US" b="1" dirty="0"/>
              <a:t> </a:t>
            </a:r>
            <a:r>
              <a:rPr lang="en-US" dirty="0" err="1"/>
              <a:t>odaklandı</a:t>
            </a:r>
            <a:r>
              <a:rPr lang="en-US" dirty="0"/>
              <a:t>.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en-US" b="1" dirty="0"/>
              <a:t>KY </a:t>
            </a:r>
            <a:r>
              <a:rPr lang="en-US" b="1" dirty="0" err="1"/>
              <a:t>çalışma</a:t>
            </a:r>
            <a:r>
              <a:rPr lang="tr-TR" b="1" dirty="0" err="1"/>
              <a:t>larında</a:t>
            </a:r>
            <a:r>
              <a:rPr lang="tr-TR" b="1" dirty="0"/>
              <a:t> </a:t>
            </a:r>
            <a:r>
              <a:rPr lang="en-US" b="1" dirty="0" err="1"/>
              <a:t>etkili</a:t>
            </a:r>
            <a:r>
              <a:rPr lang="en-US" b="1" dirty="0"/>
              <a:t> </a:t>
            </a:r>
            <a:r>
              <a:rPr lang="en-US" b="1" dirty="0" err="1"/>
              <a:t>tedaviler</a:t>
            </a:r>
            <a:r>
              <a:rPr lang="tr-TR" b="1" dirty="0"/>
              <a:t>;</a:t>
            </a:r>
            <a:r>
              <a:rPr lang="tr-TR" dirty="0"/>
              <a:t> </a:t>
            </a:r>
          </a:p>
          <a:p>
            <a:r>
              <a:rPr lang="en-US" dirty="0"/>
              <a:t>KY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tr-TR" dirty="0"/>
              <a:t>ve/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kardiyovasküler</a:t>
            </a:r>
            <a:r>
              <a:rPr lang="en-US" dirty="0"/>
              <a:t> (</a:t>
            </a:r>
            <a:r>
              <a:rPr lang="tr-TR" dirty="0"/>
              <a:t>K</a:t>
            </a:r>
            <a:r>
              <a:rPr lang="en-US" dirty="0"/>
              <a:t>V) </a:t>
            </a:r>
            <a:r>
              <a:rPr lang="en-US" dirty="0" err="1"/>
              <a:t>ölüm</a:t>
            </a:r>
            <a:r>
              <a:rPr lang="en-US" dirty="0"/>
              <a:t>  </a:t>
            </a:r>
            <a:r>
              <a:rPr lang="tr-TR" dirty="0"/>
              <a:t>k</a:t>
            </a:r>
            <a:r>
              <a:rPr lang="en-US" dirty="0" err="1"/>
              <a:t>ombine</a:t>
            </a:r>
            <a:r>
              <a:rPr lang="en-US" dirty="0"/>
              <a:t> son </a:t>
            </a:r>
            <a:r>
              <a:rPr lang="en-US" dirty="0" err="1"/>
              <a:t>nokta</a:t>
            </a:r>
            <a:r>
              <a:rPr lang="tr-TR" dirty="0" err="1"/>
              <a:t>sı</a:t>
            </a:r>
            <a:endParaRPr lang="tr-TR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</a:t>
            </a:r>
            <a:r>
              <a:rPr lang="en-US" dirty="0" err="1"/>
              <a:t>İstenmeyen</a:t>
            </a:r>
            <a:r>
              <a:rPr lang="en-US" dirty="0"/>
              <a:t> </a:t>
            </a:r>
            <a:r>
              <a:rPr lang="en-US" dirty="0" err="1"/>
              <a:t>olay</a:t>
            </a:r>
            <a:r>
              <a:rPr lang="en-US" dirty="0"/>
              <a:t> </a:t>
            </a:r>
            <a:r>
              <a:rPr lang="tr-TR" dirty="0"/>
              <a:t>i</a:t>
            </a:r>
            <a:r>
              <a:rPr lang="en-US" dirty="0" err="1"/>
              <a:t>lk</a:t>
            </a:r>
            <a:r>
              <a:rPr lang="en-US" dirty="0"/>
              <a:t> </a:t>
            </a:r>
            <a:r>
              <a:rPr lang="en-US" dirty="0" err="1"/>
              <a:t>ortaya</a:t>
            </a:r>
            <a:r>
              <a:rPr lang="en-US" dirty="0"/>
              <a:t> </a:t>
            </a:r>
            <a:r>
              <a:rPr lang="en-US" dirty="0" err="1"/>
              <a:t>çık</a:t>
            </a:r>
            <a:r>
              <a:rPr lang="tr-TR" dirty="0" err="1"/>
              <a:t>ış</a:t>
            </a:r>
            <a:r>
              <a:rPr lang="en-US" dirty="0"/>
              <a:t> </a:t>
            </a:r>
            <a:r>
              <a:rPr lang="en-US" dirty="0" err="1"/>
              <a:t>riskini</a:t>
            </a:r>
            <a:r>
              <a:rPr lang="en-US" dirty="0"/>
              <a:t> </a:t>
            </a:r>
            <a:r>
              <a:rPr lang="en-US" dirty="0" err="1"/>
              <a:t>azalt</a:t>
            </a:r>
            <a:r>
              <a:rPr lang="tr-TR" dirty="0" err="1"/>
              <a:t>ması</a:t>
            </a:r>
            <a:r>
              <a:rPr lang="en-US" dirty="0"/>
              <a:t> </a:t>
            </a:r>
            <a:r>
              <a:rPr lang="en-US" dirty="0" err="1"/>
              <a:t>anlamına</a:t>
            </a:r>
            <a:r>
              <a:rPr lang="en-US" dirty="0"/>
              <a:t> </a:t>
            </a:r>
            <a:r>
              <a:rPr lang="en-US" dirty="0" err="1"/>
              <a:t>gelmektedir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524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719064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2021 ESC </a:t>
            </a:r>
            <a:r>
              <a:rPr lang="tr-TR" sz="4000" b="1" dirty="0"/>
              <a:t>KY kılavuzu</a:t>
            </a:r>
            <a:r>
              <a:rPr lang="en-US" sz="4000" b="1" dirty="0"/>
              <a:t> </a:t>
            </a:r>
            <a:r>
              <a:rPr lang="en-US" sz="4000" b="1" dirty="0" err="1"/>
              <a:t>aşağıdaki</a:t>
            </a:r>
            <a:r>
              <a:rPr lang="en-US" sz="4000" b="1" dirty="0"/>
              <a:t> </a:t>
            </a:r>
            <a:r>
              <a:rPr lang="en-US" sz="4000" b="1" dirty="0" err="1"/>
              <a:t>bölümleri</a:t>
            </a:r>
            <a:r>
              <a:rPr lang="en-US" sz="4000" b="1" dirty="0"/>
              <a:t> </a:t>
            </a:r>
            <a:r>
              <a:rPr lang="en-US" sz="4000" b="1" dirty="0" err="1"/>
              <a:t>için</a:t>
            </a:r>
            <a:r>
              <a:rPr lang="en-US" sz="4000" b="1" dirty="0"/>
              <a:t> </a:t>
            </a:r>
            <a:r>
              <a:rPr lang="en-US" sz="4000" b="1" dirty="0" err="1"/>
              <a:t>önerileri</a:t>
            </a:r>
            <a:r>
              <a:rPr lang="tr-TR" sz="4000" b="1" dirty="0"/>
              <a:t>n</a:t>
            </a:r>
            <a:r>
              <a:rPr lang="en-US" sz="4000" b="1" dirty="0"/>
              <a:t> </a:t>
            </a:r>
            <a:r>
              <a:rPr lang="en-US" sz="4000" b="1" dirty="0" err="1"/>
              <a:t>güncelleme</a:t>
            </a:r>
            <a:r>
              <a:rPr lang="tr-TR" sz="4000" b="1" dirty="0"/>
              <a:t>si</a:t>
            </a:r>
            <a:r>
              <a:rPr lang="en-US" sz="4000" b="1" dirty="0"/>
              <a:t> </a:t>
            </a:r>
            <a:r>
              <a:rPr lang="en-US" sz="4000" b="1" dirty="0" err="1"/>
              <a:t>karar</a:t>
            </a:r>
            <a:r>
              <a:rPr lang="tr-TR" sz="4000" b="1" dirty="0"/>
              <a:t>ı</a:t>
            </a:r>
            <a:r>
              <a:rPr lang="en-US" sz="4000" b="1" dirty="0"/>
              <a:t> </a:t>
            </a:r>
            <a:r>
              <a:rPr lang="en-US" sz="4000" b="1" dirty="0" err="1"/>
              <a:t>ver</a:t>
            </a:r>
            <a:r>
              <a:rPr lang="tr-TR" sz="4000" b="1" dirty="0"/>
              <a:t>il</a:t>
            </a:r>
            <a:r>
              <a:rPr lang="en-US" sz="4000" b="1" dirty="0"/>
              <a:t>di:</a:t>
            </a:r>
            <a:endParaRPr lang="en-US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Kronik</a:t>
            </a:r>
            <a:r>
              <a:rPr lang="en-US" dirty="0"/>
              <a:t> </a:t>
            </a:r>
            <a:r>
              <a:rPr lang="tr-TR" dirty="0"/>
              <a:t>KY</a:t>
            </a:r>
            <a:r>
              <a:rPr lang="en-US" dirty="0"/>
              <a:t>: </a:t>
            </a:r>
            <a:r>
              <a:rPr lang="en-US" dirty="0" err="1"/>
              <a:t>Hafif</a:t>
            </a:r>
            <a:r>
              <a:rPr lang="en-US" dirty="0"/>
              <a:t> </a:t>
            </a:r>
            <a:r>
              <a:rPr lang="en-US" dirty="0" err="1"/>
              <a:t>azalmış</a:t>
            </a:r>
            <a:r>
              <a:rPr lang="tr-TR" dirty="0"/>
              <a:t> ve korunmuş</a:t>
            </a:r>
            <a:r>
              <a:rPr lang="en-US" dirty="0"/>
              <a:t> </a:t>
            </a:r>
            <a:r>
              <a:rPr lang="en-US" dirty="0" err="1"/>
              <a:t>ejeksiyon</a:t>
            </a:r>
            <a:r>
              <a:rPr lang="en-US" dirty="0"/>
              <a:t> </a:t>
            </a:r>
            <a:r>
              <a:rPr lang="en-US" dirty="0" err="1"/>
              <a:t>fraksiyonu</a:t>
            </a:r>
            <a:r>
              <a:rPr lang="en-US" dirty="0"/>
              <a:t> (</a:t>
            </a:r>
            <a:r>
              <a:rPr lang="en-US" dirty="0" err="1"/>
              <a:t>HFmrEF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HFpEF</a:t>
            </a:r>
            <a:r>
              <a:rPr lang="tr-TR" dirty="0"/>
              <a:t>) 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tr-TR" dirty="0"/>
              <a:t>KY</a:t>
            </a:r>
            <a:endParaRPr lang="en-US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Akut</a:t>
            </a:r>
            <a:r>
              <a:rPr lang="en-US" dirty="0"/>
              <a:t> </a:t>
            </a:r>
            <a:r>
              <a:rPr lang="tr-TR" dirty="0"/>
              <a:t>KY</a:t>
            </a:r>
            <a:endParaRPr lang="en-US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Komorbiditeler</a:t>
            </a:r>
            <a:r>
              <a:rPr lang="en-US" dirty="0"/>
              <a:t> </a:t>
            </a:r>
            <a:r>
              <a:rPr lang="tr-TR" dirty="0"/>
              <a:t>ile</a:t>
            </a:r>
            <a:r>
              <a:rPr lang="en-US" dirty="0"/>
              <a:t> </a:t>
            </a:r>
            <a:r>
              <a:rPr lang="tr-TR" dirty="0"/>
              <a:t>KY </a:t>
            </a:r>
            <a:r>
              <a:rPr lang="en-US" dirty="0" err="1"/>
              <a:t>nin</a:t>
            </a:r>
            <a:r>
              <a:rPr lang="en-US" dirty="0"/>
              <a:t> </a:t>
            </a:r>
            <a:r>
              <a:rPr lang="en-US" dirty="0" err="1"/>
              <a:t>önlenmesi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73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7772400" cy="1362075"/>
          </a:xfrm>
        </p:spPr>
        <p:txBody>
          <a:bodyPr>
            <a:normAutofit/>
          </a:bodyPr>
          <a:lstStyle/>
          <a:p>
            <a:r>
              <a:rPr lang="en-US" i="1" dirty="0" err="1"/>
              <a:t>Kronik</a:t>
            </a:r>
            <a:r>
              <a:rPr lang="en-US" i="1" dirty="0"/>
              <a:t> </a:t>
            </a:r>
            <a:r>
              <a:rPr lang="en-US" i="1" dirty="0" err="1"/>
              <a:t>kalp</a:t>
            </a:r>
            <a:r>
              <a:rPr lang="en-US" i="1" dirty="0"/>
              <a:t> </a:t>
            </a:r>
            <a:r>
              <a:rPr lang="en-US" i="1" dirty="0" err="1"/>
              <a:t>yetmezliği</a:t>
            </a:r>
            <a:r>
              <a:rPr lang="en-US" i="1" dirty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 </a:t>
            </a:r>
          </a:p>
          <a:p>
            <a:r>
              <a:rPr lang="en-US" dirty="0" err="1"/>
              <a:t>Orijinal</a:t>
            </a:r>
            <a:r>
              <a:rPr lang="en-US" dirty="0"/>
              <a:t> 2021 ESC</a:t>
            </a:r>
            <a:r>
              <a:rPr lang="tr-TR" dirty="0"/>
              <a:t> KY </a:t>
            </a:r>
            <a:r>
              <a:rPr lang="en-US" dirty="0" err="1"/>
              <a:t>sınıflandırmasını</a:t>
            </a:r>
            <a:r>
              <a:rPr lang="en-US" dirty="0"/>
              <a:t> </a:t>
            </a:r>
            <a:r>
              <a:rPr lang="en-US" dirty="0" err="1"/>
              <a:t>aynen</a:t>
            </a:r>
            <a:r>
              <a:rPr lang="en-US" dirty="0"/>
              <a:t> </a:t>
            </a:r>
            <a:r>
              <a:rPr lang="en-US" dirty="0" err="1"/>
              <a:t>benimse</a:t>
            </a:r>
            <a:r>
              <a:rPr lang="tr-TR" dirty="0"/>
              <a:t>n</a:t>
            </a:r>
            <a:r>
              <a:rPr lang="en-US" dirty="0" err="1"/>
              <a:t>miştir</a:t>
            </a:r>
            <a:r>
              <a:rPr lang="en-US" dirty="0"/>
              <a:t>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725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720507"/>
              </p:ext>
            </p:extLst>
          </p:nvPr>
        </p:nvGraphicFramePr>
        <p:xfrm>
          <a:off x="611560" y="1124744"/>
          <a:ext cx="7350760" cy="3925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2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KY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türü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HFrEF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HFmrEF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HFpEF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Kriter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Semptom</a:t>
                      </a:r>
                      <a:r>
                        <a:rPr lang="en-US" sz="1400" b="1" dirty="0">
                          <a:effectLst/>
                        </a:rPr>
                        <a:t> ± </a:t>
                      </a:r>
                      <a:r>
                        <a:rPr lang="en-US" sz="1400" b="1" dirty="0" err="1">
                          <a:effectLst/>
                        </a:rPr>
                        <a:t>belirtiler</a:t>
                      </a:r>
                      <a:r>
                        <a:rPr lang="en-US" sz="1400" b="1" baseline="30000" dirty="0" err="1">
                          <a:effectLst/>
                        </a:rPr>
                        <a:t>a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Semptom</a:t>
                      </a:r>
                      <a:r>
                        <a:rPr lang="en-US" sz="1400" b="1" dirty="0">
                          <a:effectLst/>
                        </a:rPr>
                        <a:t> ± </a:t>
                      </a:r>
                      <a:r>
                        <a:rPr lang="en-US" sz="1400" b="1" dirty="0" err="1">
                          <a:effectLst/>
                        </a:rPr>
                        <a:t>belirtiler</a:t>
                      </a:r>
                      <a:r>
                        <a:rPr lang="en-US" sz="1400" b="1" baseline="30000" dirty="0" err="1">
                          <a:effectLst/>
                        </a:rPr>
                        <a:t>a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Semptom</a:t>
                      </a:r>
                      <a:r>
                        <a:rPr lang="en-US" sz="1400" b="1" dirty="0">
                          <a:effectLst/>
                        </a:rPr>
                        <a:t> ± </a:t>
                      </a:r>
                      <a:r>
                        <a:rPr lang="en-US" sz="1400" b="1" dirty="0" err="1">
                          <a:effectLst/>
                        </a:rPr>
                        <a:t>belirtiler</a:t>
                      </a:r>
                      <a:r>
                        <a:rPr lang="en-US" sz="1400" b="1" baseline="30000" dirty="0" err="1">
                          <a:effectLst/>
                        </a:rPr>
                        <a:t>a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LVEF ≤ %40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% 41–49</a:t>
                      </a:r>
                      <a:r>
                        <a:rPr lang="en-US" sz="1400" b="1" baseline="30000">
                          <a:effectLst/>
                        </a:rPr>
                        <a:t>b</a:t>
                      </a:r>
                      <a:endParaRPr lang="en-US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LVEF ≥ %50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-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-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Artmış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natriüretik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peptitler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+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LV </a:t>
                      </a:r>
                      <a:r>
                        <a:rPr lang="en-US" sz="1400" b="1" dirty="0" err="1">
                          <a:effectLst/>
                        </a:rPr>
                        <a:t>diyastolik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disfonksiyon</a:t>
                      </a:r>
                      <a:r>
                        <a:rPr lang="en-US" sz="1400" b="1" dirty="0">
                          <a:effectLst/>
                        </a:rPr>
                        <a:t>/</a:t>
                      </a:r>
                      <a:r>
                        <a:rPr lang="en-US" sz="1400" b="1" dirty="0" err="1">
                          <a:effectLst/>
                        </a:rPr>
                        <a:t>artmış</a:t>
                      </a:r>
                      <a:r>
                        <a:rPr lang="en-US" sz="1400" b="1" dirty="0">
                          <a:effectLst/>
                        </a:rPr>
                        <a:t> LV </a:t>
                      </a:r>
                      <a:r>
                        <a:rPr lang="en-US" sz="1400" b="1" dirty="0" err="1">
                          <a:effectLst/>
                        </a:rPr>
                        <a:t>dolum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basınç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varlığı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ile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tutarlı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kardiyak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yapısal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ve</a:t>
                      </a:r>
                      <a:r>
                        <a:rPr lang="en-US" sz="1400" b="1" dirty="0">
                          <a:effectLst/>
                        </a:rPr>
                        <a:t>/</a:t>
                      </a:r>
                      <a:r>
                        <a:rPr lang="en-US" sz="1400" b="1" dirty="0" err="1">
                          <a:effectLst/>
                        </a:rPr>
                        <a:t>veya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fonksiyonel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anormalliklerin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objektif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kanıtı</a:t>
                      </a:r>
                      <a:r>
                        <a:rPr lang="tr-TR" sz="1400" b="1" baseline="30000" dirty="0">
                          <a:effectLst/>
                        </a:rPr>
                        <a:t>c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192514" y="5454848"/>
            <a:ext cx="8930650" cy="1223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HF, </a:t>
            </a:r>
            <a:r>
              <a:rPr lang="en-US" sz="1050" dirty="0" err="1"/>
              <a:t>kalp</a:t>
            </a:r>
            <a:r>
              <a:rPr lang="en-US" sz="1050" dirty="0"/>
              <a:t> </a:t>
            </a:r>
            <a:r>
              <a:rPr lang="en-US" sz="1050" dirty="0" err="1"/>
              <a:t>yetmezliği</a:t>
            </a:r>
            <a:r>
              <a:rPr lang="en-US" sz="1050" dirty="0"/>
              <a:t>; </a:t>
            </a:r>
            <a:r>
              <a:rPr lang="en-US" sz="1050" dirty="0" err="1"/>
              <a:t>HFmrEF</a:t>
            </a:r>
            <a:r>
              <a:rPr lang="en-US" sz="1050" dirty="0"/>
              <a:t>, </a:t>
            </a:r>
            <a:r>
              <a:rPr lang="en-US" sz="1050" dirty="0" err="1"/>
              <a:t>hafif</a:t>
            </a:r>
            <a:r>
              <a:rPr lang="en-US" sz="1050" dirty="0"/>
              <a:t> </a:t>
            </a:r>
            <a:r>
              <a:rPr lang="en-US" sz="1050" dirty="0" err="1"/>
              <a:t>azalmış</a:t>
            </a:r>
            <a:r>
              <a:rPr lang="en-US" sz="1050" dirty="0"/>
              <a:t> </a:t>
            </a:r>
            <a:r>
              <a:rPr lang="en-US" sz="1050" dirty="0" err="1"/>
              <a:t>ejeksiyon</a:t>
            </a:r>
            <a:r>
              <a:rPr lang="en-US" sz="1050" dirty="0"/>
              <a:t> </a:t>
            </a:r>
            <a:r>
              <a:rPr lang="en-US" sz="1050" dirty="0" err="1"/>
              <a:t>fraksiyonlu</a:t>
            </a:r>
            <a:r>
              <a:rPr lang="en-US" sz="1050" dirty="0"/>
              <a:t> </a:t>
            </a:r>
            <a:r>
              <a:rPr lang="en-US" sz="1050" dirty="0" err="1"/>
              <a:t>kalp</a:t>
            </a:r>
            <a:r>
              <a:rPr lang="en-US" sz="1050" dirty="0"/>
              <a:t> </a:t>
            </a:r>
            <a:r>
              <a:rPr lang="en-US" sz="1050" dirty="0" err="1"/>
              <a:t>yetmezliği</a:t>
            </a:r>
            <a:r>
              <a:rPr lang="en-US" sz="1050" dirty="0"/>
              <a:t>; </a:t>
            </a:r>
            <a:r>
              <a:rPr lang="en-US" sz="1050" dirty="0" err="1"/>
              <a:t>HFpEF</a:t>
            </a:r>
            <a:r>
              <a:rPr lang="en-US" sz="1050" dirty="0"/>
              <a:t>, </a:t>
            </a:r>
            <a:r>
              <a:rPr lang="en-US" sz="1050" dirty="0" err="1"/>
              <a:t>korunmuş</a:t>
            </a:r>
            <a:r>
              <a:rPr lang="en-US" sz="1050" dirty="0"/>
              <a:t> </a:t>
            </a:r>
            <a:r>
              <a:rPr lang="en-US" sz="1050" dirty="0" err="1"/>
              <a:t>ejeksiyon</a:t>
            </a:r>
            <a:r>
              <a:rPr lang="en-US" sz="1050" dirty="0"/>
              <a:t> </a:t>
            </a:r>
            <a:r>
              <a:rPr lang="en-US" sz="1050" dirty="0" err="1"/>
              <a:t>fraksiyonlu</a:t>
            </a:r>
            <a:r>
              <a:rPr lang="en-US" sz="1050" dirty="0"/>
              <a:t> </a:t>
            </a:r>
            <a:r>
              <a:rPr lang="en-US" sz="1050" dirty="0" err="1"/>
              <a:t>kalp</a:t>
            </a:r>
            <a:r>
              <a:rPr lang="en-US" sz="1050" dirty="0"/>
              <a:t> </a:t>
            </a:r>
            <a:r>
              <a:rPr lang="en-US" sz="1050" dirty="0" err="1"/>
              <a:t>yetmezliği</a:t>
            </a:r>
            <a:r>
              <a:rPr lang="en-US" sz="1050" dirty="0"/>
              <a:t>; </a:t>
            </a:r>
            <a:r>
              <a:rPr lang="en-US" sz="1050" dirty="0" err="1"/>
              <a:t>HFrEF</a:t>
            </a:r>
            <a:r>
              <a:rPr lang="en-US" sz="1050" dirty="0"/>
              <a:t>, </a:t>
            </a:r>
            <a:r>
              <a:rPr lang="en-US" sz="1050" dirty="0" err="1"/>
              <a:t>azalmış</a:t>
            </a:r>
            <a:r>
              <a:rPr lang="en-US" sz="1050" dirty="0"/>
              <a:t> </a:t>
            </a:r>
            <a:r>
              <a:rPr lang="en-US" sz="1050" dirty="0" err="1"/>
              <a:t>ejeksiyon</a:t>
            </a:r>
            <a:r>
              <a:rPr lang="en-US" sz="1050" dirty="0"/>
              <a:t> </a:t>
            </a:r>
            <a:endParaRPr lang="tr-TR" sz="1050" dirty="0"/>
          </a:p>
          <a:p>
            <a:r>
              <a:rPr lang="en-US" sz="1050" dirty="0" err="1"/>
              <a:t>fraksiyonlu</a:t>
            </a:r>
            <a:r>
              <a:rPr lang="en-US" sz="1050" dirty="0"/>
              <a:t> </a:t>
            </a:r>
            <a:r>
              <a:rPr lang="en-US" sz="1050" dirty="0" err="1"/>
              <a:t>kalp</a:t>
            </a:r>
            <a:r>
              <a:rPr lang="en-US" sz="1050" dirty="0"/>
              <a:t> </a:t>
            </a:r>
            <a:r>
              <a:rPr lang="en-US" sz="1050" dirty="0" err="1"/>
              <a:t>yetmezliği</a:t>
            </a:r>
            <a:r>
              <a:rPr lang="en-US" sz="1050" dirty="0"/>
              <a:t>; LV, sol ventrikül ; LVEF, sol ventrikül </a:t>
            </a:r>
            <a:r>
              <a:rPr lang="en-US" sz="1050" dirty="0" err="1"/>
              <a:t>ejeksiyon</a:t>
            </a:r>
            <a:r>
              <a:rPr lang="en-US" sz="1050" dirty="0"/>
              <a:t> </a:t>
            </a:r>
            <a:r>
              <a:rPr lang="en-US" sz="1050" dirty="0" err="1"/>
              <a:t>fraksiyonu</a:t>
            </a:r>
            <a:r>
              <a:rPr lang="en-US" sz="1050" dirty="0"/>
              <a:t>.</a:t>
            </a:r>
          </a:p>
          <a:p>
            <a:r>
              <a:rPr lang="en-US" sz="1050" baseline="30000" dirty="0"/>
              <a:t>a</a:t>
            </a:r>
            <a:r>
              <a:rPr lang="en-US" sz="1050" dirty="0"/>
              <a:t> </a:t>
            </a:r>
            <a:r>
              <a:rPr lang="en-US" sz="1050" dirty="0" err="1"/>
              <a:t>HF'nin</a:t>
            </a:r>
            <a:r>
              <a:rPr lang="en-US" sz="1050" dirty="0"/>
              <a:t> </a:t>
            </a:r>
            <a:r>
              <a:rPr lang="en-US" sz="1050" dirty="0" err="1"/>
              <a:t>erken</a:t>
            </a:r>
            <a:r>
              <a:rPr lang="en-US" sz="1050" dirty="0"/>
              <a:t> </a:t>
            </a:r>
            <a:r>
              <a:rPr lang="en-US" sz="1050" dirty="0" err="1"/>
              <a:t>evrelerinde</a:t>
            </a:r>
            <a:r>
              <a:rPr lang="en-US" sz="1050" dirty="0"/>
              <a:t> (</a:t>
            </a:r>
            <a:r>
              <a:rPr lang="en-US" sz="1050" dirty="0" err="1"/>
              <a:t>özellikle</a:t>
            </a:r>
            <a:r>
              <a:rPr lang="en-US" sz="1050" dirty="0"/>
              <a:t> </a:t>
            </a:r>
            <a:r>
              <a:rPr lang="en-US" sz="1050" dirty="0" err="1"/>
              <a:t>HFpEF'de</a:t>
            </a:r>
            <a:r>
              <a:rPr lang="en-US" sz="1050" dirty="0"/>
              <a:t>) </a:t>
            </a:r>
            <a:r>
              <a:rPr lang="en-US" sz="1050" dirty="0" err="1"/>
              <a:t>ve</a:t>
            </a:r>
            <a:r>
              <a:rPr lang="en-US" sz="1050" dirty="0"/>
              <a:t> optimal </a:t>
            </a:r>
            <a:r>
              <a:rPr lang="en-US" sz="1050" dirty="0" err="1"/>
              <a:t>olarak</a:t>
            </a:r>
            <a:r>
              <a:rPr lang="en-US" sz="1050" dirty="0"/>
              <a:t> </a:t>
            </a:r>
            <a:r>
              <a:rPr lang="en-US" sz="1050" dirty="0" err="1"/>
              <a:t>tedavi</a:t>
            </a:r>
            <a:r>
              <a:rPr lang="en-US" sz="1050" dirty="0"/>
              <a:t> </a:t>
            </a:r>
            <a:r>
              <a:rPr lang="en-US" sz="1050" dirty="0" err="1"/>
              <a:t>edilen</a:t>
            </a:r>
            <a:r>
              <a:rPr lang="en-US" sz="1050" dirty="0"/>
              <a:t> </a:t>
            </a:r>
            <a:r>
              <a:rPr lang="en-US" sz="1050" dirty="0" err="1"/>
              <a:t>hastalarda</a:t>
            </a:r>
            <a:r>
              <a:rPr lang="en-US" sz="1050" dirty="0"/>
              <a:t> </a:t>
            </a:r>
            <a:r>
              <a:rPr lang="en-US" sz="1050" dirty="0" err="1"/>
              <a:t>belirtiler</a:t>
            </a:r>
            <a:r>
              <a:rPr lang="en-US" sz="1050" dirty="0"/>
              <a:t> </a:t>
            </a:r>
            <a:r>
              <a:rPr lang="en-US" sz="1050" dirty="0" err="1"/>
              <a:t>mevcut</a:t>
            </a:r>
            <a:r>
              <a:rPr lang="en-US" sz="1050" dirty="0"/>
              <a:t> </a:t>
            </a:r>
            <a:r>
              <a:rPr lang="en-US" sz="1050" dirty="0" err="1"/>
              <a:t>olmayabilir</a:t>
            </a:r>
            <a:r>
              <a:rPr lang="en-US" sz="1050" dirty="0"/>
              <a:t>.</a:t>
            </a:r>
          </a:p>
          <a:p>
            <a:r>
              <a:rPr lang="en-US" sz="1050" baseline="30000" dirty="0"/>
              <a:t>b </a:t>
            </a:r>
            <a:r>
              <a:rPr lang="en-US" sz="1050" dirty="0" err="1"/>
              <a:t>HFmrEF</a:t>
            </a:r>
            <a:r>
              <a:rPr lang="en-US" sz="1050" dirty="0"/>
              <a:t> </a:t>
            </a:r>
            <a:r>
              <a:rPr lang="en-US" sz="1050" dirty="0" err="1"/>
              <a:t>tanısı</a:t>
            </a:r>
            <a:r>
              <a:rPr lang="en-US" sz="1050" dirty="0"/>
              <a:t> </a:t>
            </a:r>
            <a:r>
              <a:rPr lang="en-US" sz="1050" dirty="0" err="1"/>
              <a:t>için</a:t>
            </a:r>
            <a:r>
              <a:rPr lang="en-US" sz="1050" dirty="0"/>
              <a:t>, </a:t>
            </a:r>
            <a:r>
              <a:rPr lang="en-US" sz="1050" dirty="0" err="1"/>
              <a:t>yapısal</a:t>
            </a:r>
            <a:r>
              <a:rPr lang="en-US" sz="1050" dirty="0"/>
              <a:t> </a:t>
            </a:r>
            <a:r>
              <a:rPr lang="en-US" sz="1050" dirty="0" err="1"/>
              <a:t>kalp</a:t>
            </a:r>
            <a:r>
              <a:rPr lang="en-US" sz="1050" dirty="0"/>
              <a:t> </a:t>
            </a:r>
            <a:r>
              <a:rPr lang="en-US" sz="1050" dirty="0" err="1"/>
              <a:t>hastalığının</a:t>
            </a:r>
            <a:r>
              <a:rPr lang="en-US" sz="1050" dirty="0"/>
              <a:t> </a:t>
            </a:r>
            <a:r>
              <a:rPr lang="en-US" sz="1050" dirty="0" err="1"/>
              <a:t>diğer</a:t>
            </a:r>
            <a:r>
              <a:rPr lang="en-US" sz="1050" dirty="0"/>
              <a:t> </a:t>
            </a:r>
            <a:r>
              <a:rPr lang="en-US" sz="1050" dirty="0" err="1"/>
              <a:t>kanıtlarının</a:t>
            </a:r>
            <a:r>
              <a:rPr lang="en-US" sz="1050" dirty="0"/>
              <a:t> </a:t>
            </a:r>
            <a:r>
              <a:rPr lang="en-US" sz="1050" dirty="0" err="1"/>
              <a:t>varlığı</a:t>
            </a:r>
            <a:r>
              <a:rPr lang="en-US" sz="1050" dirty="0"/>
              <a:t> (</a:t>
            </a:r>
            <a:r>
              <a:rPr lang="en-US" sz="1050" dirty="0" err="1"/>
              <a:t>ör</a:t>
            </a:r>
            <a:r>
              <a:rPr lang="en-US" sz="1050" dirty="0"/>
              <a:t>. </a:t>
            </a:r>
            <a:r>
              <a:rPr lang="en-US" sz="1050" dirty="0" err="1"/>
              <a:t>artmış</a:t>
            </a:r>
            <a:r>
              <a:rPr lang="en-US" sz="1050" dirty="0"/>
              <a:t> sol </a:t>
            </a:r>
            <a:r>
              <a:rPr lang="en-US" sz="1050" dirty="0" err="1"/>
              <a:t>atriyal</a:t>
            </a:r>
            <a:r>
              <a:rPr lang="en-US" sz="1050" dirty="0"/>
              <a:t> </a:t>
            </a:r>
            <a:r>
              <a:rPr lang="en-US" sz="1050" dirty="0" err="1"/>
              <a:t>boyut</a:t>
            </a:r>
            <a:r>
              <a:rPr lang="en-US" sz="1050" dirty="0"/>
              <a:t>, LV </a:t>
            </a:r>
            <a:r>
              <a:rPr lang="en-US" sz="1050" dirty="0" err="1"/>
              <a:t>hipertrofisi</a:t>
            </a:r>
            <a:r>
              <a:rPr lang="en-US" sz="1050" dirty="0"/>
              <a:t> </a:t>
            </a:r>
            <a:r>
              <a:rPr lang="en-US" sz="1050" dirty="0" err="1"/>
              <a:t>veya</a:t>
            </a:r>
            <a:r>
              <a:rPr lang="en-US" sz="1050" dirty="0"/>
              <a:t> </a:t>
            </a:r>
            <a:r>
              <a:rPr lang="en-US" sz="1050" dirty="0" err="1"/>
              <a:t>bozulmuş</a:t>
            </a:r>
            <a:r>
              <a:rPr lang="en-US" sz="1050" dirty="0"/>
              <a:t> LV </a:t>
            </a:r>
            <a:r>
              <a:rPr lang="en-US" sz="1050" dirty="0" err="1"/>
              <a:t>dolumunun</a:t>
            </a:r>
            <a:r>
              <a:rPr lang="en-US" sz="1050" dirty="0"/>
              <a:t> </a:t>
            </a:r>
            <a:r>
              <a:rPr lang="en-US" sz="1050" dirty="0" err="1"/>
              <a:t>ekokardiyografik</a:t>
            </a:r>
            <a:r>
              <a:rPr lang="en-US" sz="1050" dirty="0"/>
              <a:t> </a:t>
            </a:r>
            <a:endParaRPr lang="tr-TR" sz="1050" dirty="0"/>
          </a:p>
          <a:p>
            <a:r>
              <a:rPr lang="en-US" sz="1050" dirty="0" err="1"/>
              <a:t>ölçümleri</a:t>
            </a:r>
            <a:r>
              <a:rPr lang="en-US" sz="1050" dirty="0"/>
              <a:t>) </a:t>
            </a:r>
            <a:r>
              <a:rPr lang="en-US" sz="1050" dirty="0" err="1"/>
              <a:t>teşhisi</a:t>
            </a:r>
            <a:r>
              <a:rPr lang="en-US" sz="1050" dirty="0"/>
              <a:t> </a:t>
            </a:r>
            <a:r>
              <a:rPr lang="en-US" sz="1050" dirty="0" err="1"/>
              <a:t>daha</a:t>
            </a:r>
            <a:r>
              <a:rPr lang="en-US" sz="1050" dirty="0"/>
              <a:t> </a:t>
            </a:r>
            <a:r>
              <a:rPr lang="en-US" sz="1050" dirty="0" err="1"/>
              <a:t>olası</a:t>
            </a:r>
            <a:r>
              <a:rPr lang="en-US" sz="1050" dirty="0"/>
              <a:t> hale </a:t>
            </a:r>
            <a:r>
              <a:rPr lang="en-US" sz="1050" dirty="0" err="1"/>
              <a:t>getirir</a:t>
            </a:r>
            <a:r>
              <a:rPr lang="en-US" sz="1050" dirty="0"/>
              <a:t>.</a:t>
            </a:r>
          </a:p>
          <a:p>
            <a:r>
              <a:rPr lang="en-US" sz="1050" baseline="30000" dirty="0"/>
              <a:t>c</a:t>
            </a:r>
            <a:r>
              <a:rPr lang="en-US" sz="1050" dirty="0"/>
              <a:t> </a:t>
            </a:r>
            <a:r>
              <a:rPr lang="en-US" sz="1050" dirty="0" err="1"/>
              <a:t>HFpEF</a:t>
            </a:r>
            <a:r>
              <a:rPr lang="en-US" sz="1050" dirty="0"/>
              <a:t> </a:t>
            </a:r>
            <a:r>
              <a:rPr lang="en-US" sz="1050" dirty="0" err="1"/>
              <a:t>tanısı</a:t>
            </a:r>
            <a:r>
              <a:rPr lang="en-US" sz="1050" dirty="0"/>
              <a:t> </a:t>
            </a:r>
            <a:r>
              <a:rPr lang="en-US" sz="1050" dirty="0" err="1"/>
              <a:t>için</a:t>
            </a:r>
            <a:r>
              <a:rPr lang="en-US" sz="1050" dirty="0"/>
              <a:t>, </a:t>
            </a:r>
            <a:r>
              <a:rPr lang="en-US" sz="1050" dirty="0" err="1"/>
              <a:t>mevcut</a:t>
            </a:r>
            <a:r>
              <a:rPr lang="en-US" sz="1050" dirty="0"/>
              <a:t> </a:t>
            </a:r>
            <a:r>
              <a:rPr lang="en-US" sz="1050" dirty="0" err="1"/>
              <a:t>anormalliklerin</a:t>
            </a:r>
            <a:r>
              <a:rPr lang="en-US" sz="1050" dirty="0"/>
              <a:t> </a:t>
            </a:r>
            <a:r>
              <a:rPr lang="en-US" sz="1050" dirty="0" err="1"/>
              <a:t>sayısı</a:t>
            </a:r>
            <a:r>
              <a:rPr lang="en-US" sz="1050" dirty="0"/>
              <a:t> ne </a:t>
            </a:r>
            <a:r>
              <a:rPr lang="en-US" sz="1050" dirty="0" err="1"/>
              <a:t>kadar</a:t>
            </a:r>
            <a:r>
              <a:rPr lang="en-US" sz="1050" dirty="0"/>
              <a:t> </a:t>
            </a:r>
            <a:r>
              <a:rPr lang="en-US" sz="1050" dirty="0" err="1"/>
              <a:t>fazlaysa</a:t>
            </a:r>
            <a:r>
              <a:rPr lang="en-US" sz="1050" dirty="0"/>
              <a:t>, </a:t>
            </a:r>
            <a:r>
              <a:rPr lang="en-US" sz="1050" dirty="0" err="1"/>
              <a:t>HFpEF</a:t>
            </a:r>
            <a:r>
              <a:rPr lang="en-US" sz="1050" dirty="0"/>
              <a:t> </a:t>
            </a:r>
            <a:r>
              <a:rPr lang="en-US" sz="1050" dirty="0" err="1"/>
              <a:t>olasılığı</a:t>
            </a:r>
            <a:r>
              <a:rPr lang="en-US" sz="1050" dirty="0"/>
              <a:t> da o </a:t>
            </a:r>
            <a:r>
              <a:rPr lang="en-US" sz="1050" dirty="0" err="1"/>
              <a:t>kadar</a:t>
            </a:r>
            <a:r>
              <a:rPr lang="en-US" sz="1050" dirty="0"/>
              <a:t> </a:t>
            </a:r>
            <a:r>
              <a:rPr lang="en-US" sz="1050" dirty="0" err="1"/>
              <a:t>yüksektir</a:t>
            </a:r>
            <a:r>
              <a:rPr lang="en-US" sz="1050" dirty="0"/>
              <a:t>.</a:t>
            </a:r>
          </a:p>
          <a:p>
            <a:endParaRPr lang="en-US" sz="1050" dirty="0"/>
          </a:p>
        </p:txBody>
      </p:sp>
      <p:sp>
        <p:nvSpPr>
          <p:cNvPr id="6" name="Başlık 5"/>
          <p:cNvSpPr>
            <a:spLocks noGrp="1"/>
          </p:cNvSpPr>
          <p:nvPr>
            <p:ph type="title"/>
          </p:nvPr>
        </p:nvSpPr>
        <p:spPr>
          <a:xfrm>
            <a:off x="543039" y="116632"/>
            <a:ext cx="8229600" cy="908720"/>
          </a:xfrm>
        </p:spPr>
        <p:txBody>
          <a:bodyPr>
            <a:normAutofit/>
          </a:bodyPr>
          <a:lstStyle/>
          <a:p>
            <a:r>
              <a:rPr lang="en-US" sz="2000" dirty="0" err="1"/>
              <a:t>Azalmış</a:t>
            </a:r>
            <a:r>
              <a:rPr lang="en-US" sz="2000" dirty="0"/>
              <a:t> </a:t>
            </a:r>
            <a:r>
              <a:rPr lang="en-US" sz="2000" dirty="0" err="1"/>
              <a:t>ejeksiyon</a:t>
            </a:r>
            <a:r>
              <a:rPr lang="en-US" sz="2000" dirty="0"/>
              <a:t> </a:t>
            </a:r>
            <a:r>
              <a:rPr lang="en-US" sz="2000" dirty="0" err="1"/>
              <a:t>fraksiyonu</a:t>
            </a:r>
            <a:r>
              <a:rPr lang="en-US" sz="2000" dirty="0"/>
              <a:t>, </a:t>
            </a:r>
            <a:r>
              <a:rPr lang="en-US" sz="2000" dirty="0" err="1"/>
              <a:t>hafif</a:t>
            </a:r>
            <a:r>
              <a:rPr lang="en-US" sz="2000" dirty="0"/>
              <a:t> </a:t>
            </a:r>
            <a:r>
              <a:rPr lang="en-US" sz="2000" dirty="0" err="1"/>
              <a:t>azalmış</a:t>
            </a:r>
            <a:r>
              <a:rPr lang="en-US" sz="2000" dirty="0"/>
              <a:t> </a:t>
            </a:r>
            <a:r>
              <a:rPr lang="en-US" sz="2000" dirty="0" err="1"/>
              <a:t>ejeksiyon</a:t>
            </a:r>
            <a:r>
              <a:rPr lang="en-US" sz="2000" dirty="0"/>
              <a:t> </a:t>
            </a:r>
            <a:r>
              <a:rPr lang="en-US" sz="2000" dirty="0" err="1"/>
              <a:t>fraksiyonu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korunmuş</a:t>
            </a:r>
            <a:r>
              <a:rPr lang="en-US" sz="2000" dirty="0"/>
              <a:t> </a:t>
            </a:r>
            <a:r>
              <a:rPr lang="en-US" sz="2000" dirty="0" err="1"/>
              <a:t>ejeksiyon</a:t>
            </a:r>
            <a:r>
              <a:rPr lang="en-US" sz="2000" dirty="0"/>
              <a:t> </a:t>
            </a:r>
            <a:r>
              <a:rPr lang="en-US" sz="2000" dirty="0" err="1"/>
              <a:t>fraksiyonu</a:t>
            </a:r>
            <a:r>
              <a:rPr lang="en-US" sz="2000" dirty="0"/>
              <a:t> </a:t>
            </a:r>
            <a:r>
              <a:rPr lang="en-US" sz="2000" dirty="0" err="1"/>
              <a:t>ile</a:t>
            </a:r>
            <a:r>
              <a:rPr lang="en-US" sz="2000" dirty="0"/>
              <a:t> </a:t>
            </a:r>
            <a:r>
              <a:rPr lang="en-US" sz="2000" dirty="0" err="1"/>
              <a:t>kalp</a:t>
            </a:r>
            <a:r>
              <a:rPr lang="en-US" sz="2000" dirty="0"/>
              <a:t> </a:t>
            </a:r>
            <a:r>
              <a:rPr lang="en-US" sz="2000" dirty="0" err="1"/>
              <a:t>yetmezliğinin</a:t>
            </a:r>
            <a:r>
              <a:rPr lang="en-US" sz="2000" dirty="0"/>
              <a:t> </a:t>
            </a:r>
            <a:r>
              <a:rPr lang="en-US" sz="2000" dirty="0" err="1"/>
              <a:t>tanımı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66849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Kronik Kalp Yetersizliği</a:t>
            </a:r>
            <a:endParaRPr lang="en-US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2021 ESC HF </a:t>
            </a:r>
            <a:r>
              <a:rPr lang="en-US" dirty="0" err="1"/>
              <a:t>kılavuzunda</a:t>
            </a:r>
            <a:r>
              <a:rPr lang="en-US" dirty="0"/>
              <a:t>,  </a:t>
            </a:r>
            <a:r>
              <a:rPr lang="en-US" dirty="0" err="1"/>
              <a:t>HFmrEF</a:t>
            </a:r>
            <a:r>
              <a:rPr lang="tr-TR" dirty="0"/>
              <a:t> ve  </a:t>
            </a:r>
            <a:r>
              <a:rPr lang="tr-TR" dirty="0" err="1"/>
              <a:t>HFpEF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komite</a:t>
            </a:r>
            <a:r>
              <a:rPr lang="en-US" dirty="0"/>
              <a:t>, </a:t>
            </a:r>
            <a:r>
              <a:rPr lang="en-US" dirty="0" err="1"/>
              <a:t>azalmış</a:t>
            </a:r>
            <a:r>
              <a:rPr lang="en-US" dirty="0"/>
              <a:t> </a:t>
            </a:r>
            <a:r>
              <a:rPr lang="en-US" dirty="0" err="1"/>
              <a:t>ejeksiyon</a:t>
            </a:r>
            <a:r>
              <a:rPr lang="en-US" dirty="0"/>
              <a:t> </a:t>
            </a:r>
            <a:r>
              <a:rPr lang="en-US" dirty="0" err="1"/>
              <a:t>fraksiyonu</a:t>
            </a:r>
            <a:r>
              <a:rPr lang="en-US" dirty="0"/>
              <a:t> </a:t>
            </a:r>
            <a:r>
              <a:rPr lang="tr-TR" dirty="0"/>
              <a:t>ile karşılaştırıldığında </a:t>
            </a:r>
            <a:r>
              <a:rPr lang="en-US" dirty="0" err="1"/>
              <a:t>sınıf</a:t>
            </a:r>
            <a:r>
              <a:rPr lang="en-US" dirty="0"/>
              <a:t> I </a:t>
            </a:r>
            <a:r>
              <a:rPr lang="en-US" dirty="0" err="1"/>
              <a:t>kanıta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modifiye</a:t>
            </a:r>
            <a:r>
              <a:rPr lang="en-US" dirty="0"/>
              <a:t> </a:t>
            </a:r>
            <a:r>
              <a:rPr lang="en-US" dirty="0" err="1"/>
              <a:t>edici</a:t>
            </a:r>
            <a:r>
              <a:rPr lang="en-US" dirty="0"/>
              <a:t> </a:t>
            </a:r>
            <a:r>
              <a:rPr lang="en-US" dirty="0" err="1"/>
              <a:t>tedavilerin</a:t>
            </a:r>
            <a:r>
              <a:rPr lang="en-US" dirty="0"/>
              <a:t> </a:t>
            </a:r>
            <a:r>
              <a:rPr lang="en-US" dirty="0" err="1"/>
              <a:t>kullanımı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zayıf</a:t>
            </a:r>
            <a:r>
              <a:rPr lang="en-US" dirty="0"/>
              <a:t> </a:t>
            </a:r>
            <a:r>
              <a:rPr lang="en-US" dirty="0" err="1"/>
              <a:t>önerilerde</a:t>
            </a:r>
            <a:r>
              <a:rPr lang="en-US" dirty="0"/>
              <a:t> </a:t>
            </a:r>
            <a:r>
              <a:rPr lang="en-US" dirty="0" err="1"/>
              <a:t>bulun</a:t>
            </a:r>
            <a:r>
              <a:rPr lang="tr-TR" dirty="0" err="1"/>
              <a:t>uyordu</a:t>
            </a:r>
            <a:r>
              <a:rPr lang="en-US" dirty="0"/>
              <a:t> (</a:t>
            </a:r>
            <a:r>
              <a:rPr lang="en-US" dirty="0" err="1"/>
              <a:t>Öneri</a:t>
            </a:r>
            <a:r>
              <a:rPr lang="en-US" dirty="0"/>
              <a:t> </a:t>
            </a:r>
            <a:r>
              <a:rPr lang="tr-TR" dirty="0"/>
              <a:t>II</a:t>
            </a:r>
            <a:r>
              <a:rPr lang="en-US" dirty="0"/>
              <a:t>b, </a:t>
            </a:r>
            <a:r>
              <a:rPr lang="en-US" dirty="0" err="1"/>
              <a:t>Kanıt</a:t>
            </a:r>
            <a:r>
              <a:rPr lang="en-US" dirty="0"/>
              <a:t> </a:t>
            </a:r>
            <a:r>
              <a:rPr lang="en-US" dirty="0" err="1"/>
              <a:t>düzeyi</a:t>
            </a:r>
            <a:r>
              <a:rPr lang="en-US" dirty="0"/>
              <a:t> C).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Bunlar</a:t>
            </a:r>
            <a:r>
              <a:rPr lang="en-US" dirty="0"/>
              <a:t>, </a:t>
            </a:r>
            <a:r>
              <a:rPr lang="en-US" dirty="0" err="1"/>
              <a:t>dönemde</a:t>
            </a:r>
            <a:r>
              <a:rPr lang="en-US" dirty="0"/>
              <a:t> </a:t>
            </a:r>
            <a:r>
              <a:rPr lang="en-US" dirty="0" err="1"/>
              <a:t>öneriler</a:t>
            </a:r>
            <a:r>
              <a:rPr lang="en-US" dirty="0"/>
              <a:t> </a:t>
            </a:r>
            <a:r>
              <a:rPr lang="tr-TR" dirty="0" err="1"/>
              <a:t>HFpEF</a:t>
            </a:r>
            <a:r>
              <a:rPr lang="tr-TR" dirty="0"/>
              <a:t> ve </a:t>
            </a:r>
            <a:r>
              <a:rPr lang="en-US" dirty="0" err="1"/>
              <a:t>HFmrEF</a:t>
            </a:r>
            <a:r>
              <a:rPr lang="tr-TR" dirty="0"/>
              <a:t> 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tr-TR" dirty="0"/>
              <a:t> </a:t>
            </a:r>
            <a:r>
              <a:rPr lang="en-US" dirty="0"/>
              <a:t> </a:t>
            </a:r>
            <a:r>
              <a:rPr lang="en-US" dirty="0" err="1"/>
              <a:t>özel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tasarlanmamış</a:t>
            </a:r>
            <a:r>
              <a:rPr lang="en-US" dirty="0"/>
              <a:t> </a:t>
            </a:r>
            <a:r>
              <a:rPr lang="en-US" dirty="0" err="1"/>
              <a:t>çalışmaların</a:t>
            </a:r>
            <a:r>
              <a:rPr lang="en-US" dirty="0"/>
              <a:t> alt </a:t>
            </a:r>
            <a:r>
              <a:rPr lang="en-US" dirty="0" err="1"/>
              <a:t>grup</a:t>
            </a:r>
            <a:r>
              <a:rPr lang="en-US" dirty="0"/>
              <a:t> </a:t>
            </a:r>
            <a:r>
              <a:rPr lang="en-US" dirty="0" err="1"/>
              <a:t>analizlerine</a:t>
            </a:r>
            <a:r>
              <a:rPr lang="en-US" dirty="0"/>
              <a:t> </a:t>
            </a:r>
            <a:r>
              <a:rPr lang="en-US" dirty="0" err="1"/>
              <a:t>dayanıyordu</a:t>
            </a:r>
            <a:r>
              <a:rPr lang="en-US" dirty="0"/>
              <a:t>. 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Komite</a:t>
            </a:r>
            <a:r>
              <a:rPr lang="en-US" dirty="0"/>
              <a:t> , </a:t>
            </a:r>
            <a:r>
              <a:rPr lang="en-US" dirty="0" err="1"/>
              <a:t>sodyum-glikoz</a:t>
            </a:r>
            <a:r>
              <a:rPr lang="en-US" dirty="0"/>
              <a:t> </a:t>
            </a:r>
            <a:r>
              <a:rPr lang="en-US" dirty="0" err="1"/>
              <a:t>ko</a:t>
            </a:r>
            <a:r>
              <a:rPr lang="en-US" dirty="0"/>
              <a:t>-transporter 2 (SGLT2) </a:t>
            </a:r>
            <a:r>
              <a:rPr lang="en-US" dirty="0" err="1"/>
              <a:t>inhibitörlerinin</a:t>
            </a:r>
            <a:r>
              <a:rPr lang="en-US" dirty="0"/>
              <a:t> </a:t>
            </a:r>
            <a:r>
              <a:rPr lang="en-US" dirty="0" err="1"/>
              <a:t>kullanımı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tr-TR" dirty="0"/>
              <a:t>bu gurupta </a:t>
            </a:r>
            <a:r>
              <a:rPr lang="en-US" dirty="0" err="1"/>
              <a:t>herhangi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tavsiyede</a:t>
            </a:r>
            <a:r>
              <a:rPr lang="en-US" dirty="0"/>
              <a:t> </a:t>
            </a:r>
            <a:r>
              <a:rPr lang="en-US" dirty="0" err="1"/>
              <a:t>bulunmamıştı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336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Kronik Kalp Yetersizliği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HFmrEF</a:t>
            </a:r>
            <a:r>
              <a:rPr lang="tr-TR" dirty="0"/>
              <a:t> ve </a:t>
            </a:r>
            <a:r>
              <a:rPr lang="en-US" dirty="0" err="1"/>
              <a:t>HFpEF'li</a:t>
            </a:r>
            <a:r>
              <a:rPr lang="en-US" dirty="0"/>
              <a:t> </a:t>
            </a:r>
            <a:r>
              <a:rPr lang="en-US" dirty="0" err="1"/>
              <a:t>olanlar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, </a:t>
            </a:r>
            <a:r>
              <a:rPr lang="en-US" dirty="0" err="1"/>
              <a:t>komite</a:t>
            </a:r>
            <a:r>
              <a:rPr lang="en-US" dirty="0"/>
              <a:t>, </a:t>
            </a:r>
            <a:r>
              <a:rPr lang="en-US" dirty="0" err="1"/>
              <a:t>anjiyotensin</a:t>
            </a:r>
            <a:r>
              <a:rPr lang="en-US" dirty="0"/>
              <a:t> </a:t>
            </a:r>
            <a:r>
              <a:rPr lang="en-US" dirty="0" err="1"/>
              <a:t>dönüştürücü</a:t>
            </a:r>
            <a:r>
              <a:rPr lang="en-US" dirty="0"/>
              <a:t> </a:t>
            </a:r>
            <a:r>
              <a:rPr lang="en-US" dirty="0" err="1"/>
              <a:t>enzim</a:t>
            </a:r>
            <a:r>
              <a:rPr lang="en-US" dirty="0"/>
              <a:t> </a:t>
            </a:r>
            <a:r>
              <a:rPr lang="en-US" dirty="0" err="1"/>
              <a:t>inhibitörleri</a:t>
            </a:r>
            <a:r>
              <a:rPr lang="en-US" dirty="0"/>
              <a:t> (ACE-I), </a:t>
            </a:r>
            <a:r>
              <a:rPr lang="en-US" dirty="0" err="1"/>
              <a:t>anjiyotensin</a:t>
            </a:r>
            <a:r>
              <a:rPr lang="en-US" dirty="0"/>
              <a:t> </a:t>
            </a:r>
            <a:r>
              <a:rPr lang="en-US" dirty="0" err="1"/>
              <a:t>reseptör</a:t>
            </a:r>
            <a:r>
              <a:rPr lang="en-US" dirty="0"/>
              <a:t> </a:t>
            </a:r>
            <a:r>
              <a:rPr lang="en-US" dirty="0" err="1"/>
              <a:t>blokerleri</a:t>
            </a:r>
            <a:r>
              <a:rPr lang="en-US" dirty="0"/>
              <a:t> (ARB), </a:t>
            </a:r>
            <a:r>
              <a:rPr lang="en-US" dirty="0" err="1"/>
              <a:t>mineralokortikoid</a:t>
            </a:r>
            <a:r>
              <a:rPr lang="en-US" dirty="0"/>
              <a:t> </a:t>
            </a:r>
            <a:r>
              <a:rPr lang="en-US" dirty="0" err="1"/>
              <a:t>reseptör</a:t>
            </a:r>
            <a:r>
              <a:rPr lang="en-US" dirty="0"/>
              <a:t> </a:t>
            </a:r>
            <a:r>
              <a:rPr lang="en-US" dirty="0" err="1"/>
              <a:t>antagonistleri</a:t>
            </a:r>
            <a:r>
              <a:rPr lang="en-US" dirty="0"/>
              <a:t> (MRA)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anjiyotensin</a:t>
            </a:r>
            <a:r>
              <a:rPr lang="en-US" dirty="0"/>
              <a:t> </a:t>
            </a:r>
            <a:r>
              <a:rPr lang="en-US" dirty="0" err="1"/>
              <a:t>reseptörü-neprilizin</a:t>
            </a:r>
            <a:r>
              <a:rPr lang="en-US" dirty="0"/>
              <a:t> </a:t>
            </a:r>
            <a:r>
              <a:rPr lang="en-US" dirty="0" err="1"/>
              <a:t>inhibitörleri</a:t>
            </a:r>
            <a:r>
              <a:rPr lang="en-US" dirty="0"/>
              <a:t> (ARNI)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yapılan</a:t>
            </a:r>
            <a:r>
              <a:rPr lang="en-US" dirty="0"/>
              <a:t> </a:t>
            </a:r>
            <a:r>
              <a:rPr lang="en-US" dirty="0" err="1"/>
              <a:t>klinik</a:t>
            </a:r>
            <a:r>
              <a:rPr lang="en-US" dirty="0"/>
              <a:t> </a:t>
            </a:r>
            <a:r>
              <a:rPr lang="en-US" dirty="0" err="1"/>
              <a:t>çalışmalar</a:t>
            </a:r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</a:t>
            </a:r>
            <a:r>
              <a:rPr lang="tr-TR" dirty="0"/>
              <a:t>son</a:t>
            </a:r>
            <a:r>
              <a:rPr lang="en-US" dirty="0"/>
              <a:t> </a:t>
            </a:r>
            <a:r>
              <a:rPr lang="en-US" dirty="0" err="1"/>
              <a:t>noktalar</a:t>
            </a:r>
            <a:r>
              <a:rPr lang="en-US" dirty="0"/>
              <a:t> </a:t>
            </a:r>
            <a:r>
              <a:rPr lang="en-US" dirty="0" err="1"/>
              <a:t>karşıla</a:t>
            </a:r>
            <a:r>
              <a:rPr lang="tr-TR" dirty="0"/>
              <a:t>n</a:t>
            </a:r>
            <a:r>
              <a:rPr lang="en-US" dirty="0" err="1"/>
              <a:t>madığından</a:t>
            </a:r>
            <a:r>
              <a:rPr lang="en-US" dirty="0"/>
              <a:t>, </a:t>
            </a:r>
            <a:r>
              <a:rPr lang="en-US" dirty="0" err="1"/>
              <a:t>HFrEF</a:t>
            </a:r>
            <a:r>
              <a:rPr lang="tr-TR" dirty="0"/>
              <a:t> için önerilen tedavilerin modifikasyonları bu guruplarda uygulanmıştı.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567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0796"/>
            <a:ext cx="52292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251520" y="3068960"/>
            <a:ext cx="8640960" cy="338437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EMPEROR-Preserved </a:t>
            </a:r>
            <a:r>
              <a:rPr lang="en-US" dirty="0" err="1"/>
              <a:t>çalışması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LVEF'i</a:t>
            </a:r>
            <a:r>
              <a:rPr lang="tr-TR" dirty="0"/>
              <a:t> </a:t>
            </a:r>
            <a:r>
              <a:rPr lang="en-US" dirty="0"/>
              <a:t>% &gt;40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	+</a:t>
            </a:r>
          </a:p>
          <a:p>
            <a:r>
              <a:rPr lang="en-US" dirty="0"/>
              <a:t>N-terminal pro-B tipi </a:t>
            </a:r>
            <a:r>
              <a:rPr lang="en-US" dirty="0" err="1"/>
              <a:t>natriüretik</a:t>
            </a:r>
            <a:r>
              <a:rPr lang="en-US" dirty="0"/>
              <a:t> </a:t>
            </a:r>
            <a:r>
              <a:rPr lang="en-US" dirty="0" err="1"/>
              <a:t>peptit</a:t>
            </a:r>
            <a:r>
              <a:rPr lang="en-US" dirty="0"/>
              <a:t> (NT-</a:t>
            </a:r>
            <a:r>
              <a:rPr lang="en-US" dirty="0" err="1"/>
              <a:t>proBNP</a:t>
            </a:r>
            <a:r>
              <a:rPr lang="en-US" dirty="0"/>
              <a:t>) </a:t>
            </a:r>
            <a:r>
              <a:rPr lang="en-US" dirty="0" err="1"/>
              <a:t>plazma</a:t>
            </a:r>
            <a:r>
              <a:rPr lang="en-US" dirty="0"/>
              <a:t> </a:t>
            </a:r>
            <a:r>
              <a:rPr lang="en-US" dirty="0" err="1"/>
              <a:t>konsantrasyonları</a:t>
            </a:r>
            <a:r>
              <a:rPr lang="en-US" dirty="0"/>
              <a:t> </a:t>
            </a:r>
            <a:r>
              <a:rPr lang="en-US" dirty="0" err="1"/>
              <a:t>yüksek</a:t>
            </a:r>
            <a:r>
              <a:rPr lang="en-US" dirty="0"/>
              <a:t>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	+</a:t>
            </a:r>
          </a:p>
          <a:p>
            <a:r>
              <a:rPr lang="en-US" dirty="0" err="1"/>
              <a:t>HF'li</a:t>
            </a:r>
            <a:r>
              <a:rPr lang="en-US" dirty="0"/>
              <a:t> (New York </a:t>
            </a:r>
            <a:r>
              <a:rPr lang="en-US" dirty="0" err="1"/>
              <a:t>Kalp</a:t>
            </a:r>
            <a:r>
              <a:rPr lang="en-US" dirty="0"/>
              <a:t> </a:t>
            </a:r>
            <a:r>
              <a:rPr lang="en-US" dirty="0" err="1"/>
              <a:t>Derneği</a:t>
            </a:r>
            <a:r>
              <a:rPr lang="en-US" dirty="0"/>
              <a:t> [NYHA] </a:t>
            </a:r>
            <a:r>
              <a:rPr lang="en-US" dirty="0" err="1"/>
              <a:t>sınıf</a:t>
            </a:r>
            <a:r>
              <a:rPr lang="en-US" dirty="0"/>
              <a:t> II-IV)</a:t>
            </a:r>
            <a:endParaRPr lang="tr-TR" dirty="0"/>
          </a:p>
          <a:p>
            <a:endParaRPr lang="tr-TR" dirty="0"/>
          </a:p>
          <a:p>
            <a:pPr marL="0" indent="0">
              <a:buNone/>
            </a:pPr>
            <a:r>
              <a:rPr lang="en-US" dirty="0"/>
              <a:t>5988 hasta </a:t>
            </a:r>
            <a:r>
              <a:rPr lang="en-US" dirty="0" err="1"/>
              <a:t>çalışmaya</a:t>
            </a:r>
            <a:r>
              <a:rPr lang="en-US" dirty="0"/>
              <a:t> </a:t>
            </a:r>
            <a:r>
              <a:rPr lang="en-US" dirty="0" err="1"/>
              <a:t>alındı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12785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672408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NT- </a:t>
            </a:r>
            <a:r>
              <a:rPr lang="tr-TR" dirty="0" err="1"/>
              <a:t>pro</a:t>
            </a:r>
            <a:r>
              <a:rPr lang="tr-TR" dirty="0"/>
              <a:t> BNP S</a:t>
            </a:r>
            <a:r>
              <a:rPr lang="en-US" dirty="0" err="1"/>
              <a:t>inüs</a:t>
            </a:r>
            <a:r>
              <a:rPr lang="en-US" dirty="0"/>
              <a:t> </a:t>
            </a:r>
            <a:r>
              <a:rPr lang="en-US" dirty="0" err="1"/>
              <a:t>ritminde</a:t>
            </a:r>
            <a:r>
              <a:rPr lang="en-US" dirty="0"/>
              <a:t> </a:t>
            </a:r>
            <a:r>
              <a:rPr lang="en-US" dirty="0" err="1"/>
              <a:t>olanlar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&gt;300 </a:t>
            </a:r>
            <a:r>
              <a:rPr lang="en-US" dirty="0" err="1"/>
              <a:t>pg</a:t>
            </a:r>
            <a:r>
              <a:rPr lang="en-US" dirty="0"/>
              <a:t> / mL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atriyal</a:t>
            </a:r>
            <a:r>
              <a:rPr lang="en-US" dirty="0"/>
              <a:t> </a:t>
            </a:r>
            <a:r>
              <a:rPr lang="en-US" dirty="0" err="1"/>
              <a:t>fibrilasyonda</a:t>
            </a:r>
            <a:r>
              <a:rPr lang="en-US" dirty="0"/>
              <a:t> </a:t>
            </a:r>
            <a:r>
              <a:rPr lang="en-US" dirty="0" err="1"/>
              <a:t>olanlar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&gt;900 </a:t>
            </a:r>
            <a:r>
              <a:rPr lang="en-US" dirty="0" err="1"/>
              <a:t>pg</a:t>
            </a:r>
            <a:r>
              <a:rPr lang="en-US" dirty="0"/>
              <a:t> / </a:t>
            </a:r>
            <a:r>
              <a:rPr lang="en-US" dirty="0" err="1"/>
              <a:t>mL.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Empagliflozin</a:t>
            </a:r>
            <a:r>
              <a:rPr lang="en-US" dirty="0"/>
              <a:t> (</a:t>
            </a:r>
            <a:r>
              <a:rPr lang="en-US" dirty="0" err="1"/>
              <a:t>günde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kez</a:t>
            </a:r>
            <a:r>
              <a:rPr lang="en-US" dirty="0"/>
              <a:t> 10 mg)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plaseboya</a:t>
            </a:r>
            <a:r>
              <a:rPr lang="en-US" dirty="0"/>
              <a:t> randomize </a:t>
            </a:r>
            <a:r>
              <a:rPr lang="en-US" dirty="0" err="1"/>
              <a:t>edildiler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Birincil</a:t>
            </a:r>
            <a:r>
              <a:rPr lang="en-US" dirty="0"/>
              <a:t> son </a:t>
            </a:r>
            <a:r>
              <a:rPr lang="en-US" dirty="0" err="1"/>
              <a:t>nokta</a:t>
            </a:r>
            <a:r>
              <a:rPr lang="en-US" dirty="0"/>
              <a:t>, KY </a:t>
            </a:r>
            <a:r>
              <a:rPr lang="en-US" dirty="0" err="1"/>
              <a:t>ile</a:t>
            </a:r>
            <a:r>
              <a:rPr lang="en-US" dirty="0"/>
              <a:t> KV </a:t>
            </a:r>
            <a:r>
              <a:rPr lang="en-US" dirty="0" err="1"/>
              <a:t>ölümü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yatışın</a:t>
            </a:r>
            <a:r>
              <a:rPr lang="en-US" dirty="0"/>
              <a:t> </a:t>
            </a:r>
            <a:r>
              <a:rPr lang="en-US" dirty="0" err="1"/>
              <a:t>bileşimiydi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Hastaların</a:t>
            </a:r>
            <a:r>
              <a:rPr lang="en-US" dirty="0"/>
              <a:t> </a:t>
            </a:r>
            <a:r>
              <a:rPr lang="en-US" dirty="0" err="1"/>
              <a:t>çoğunluğu</a:t>
            </a:r>
            <a:r>
              <a:rPr lang="en-US" dirty="0"/>
              <a:t> ACE-I/ARB/ARNI (%80) </a:t>
            </a:r>
            <a:r>
              <a:rPr lang="en-US" dirty="0" err="1"/>
              <a:t>ve</a:t>
            </a:r>
            <a:r>
              <a:rPr lang="en-US" dirty="0"/>
              <a:t> beta-</a:t>
            </a:r>
            <a:r>
              <a:rPr lang="en-US" dirty="0" err="1"/>
              <a:t>bloker</a:t>
            </a:r>
            <a:r>
              <a:rPr lang="en-US" dirty="0"/>
              <a:t> (%86) </a:t>
            </a:r>
            <a:r>
              <a:rPr lang="en-US" dirty="0" err="1"/>
              <a:t>ve</a:t>
            </a:r>
            <a:r>
              <a:rPr lang="en-US" dirty="0"/>
              <a:t> %37'si MRA </a:t>
            </a:r>
            <a:r>
              <a:rPr lang="en-US" dirty="0" err="1"/>
              <a:t>kullanıyordu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0796"/>
            <a:ext cx="52292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5633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509120"/>
            <a:ext cx="8229600" cy="208823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 </a:t>
            </a:r>
            <a:r>
              <a:rPr lang="en-US" dirty="0" err="1"/>
              <a:t>Ortalama</a:t>
            </a:r>
            <a:r>
              <a:rPr lang="en-US" dirty="0"/>
              <a:t> 26.2 </a:t>
            </a:r>
            <a:r>
              <a:rPr lang="en-US" dirty="0" err="1"/>
              <a:t>aylık</a:t>
            </a:r>
            <a:r>
              <a:rPr lang="en-US" dirty="0"/>
              <a:t> </a:t>
            </a:r>
            <a:r>
              <a:rPr lang="en-US" dirty="0" err="1"/>
              <a:t>takipte</a:t>
            </a:r>
            <a:r>
              <a:rPr lang="en-US" dirty="0"/>
              <a:t>, </a:t>
            </a:r>
            <a:r>
              <a:rPr lang="en-US" dirty="0" err="1"/>
              <a:t>empagliflozin</a:t>
            </a:r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son </a:t>
            </a:r>
            <a:r>
              <a:rPr lang="en-US" dirty="0" err="1"/>
              <a:t>noktayı</a:t>
            </a:r>
            <a:r>
              <a:rPr lang="en-US" dirty="0"/>
              <a:t> </a:t>
            </a:r>
            <a:r>
              <a:rPr lang="en-US" dirty="0" err="1"/>
              <a:t>azalttı</a:t>
            </a:r>
            <a:r>
              <a:rPr lang="en-US" dirty="0"/>
              <a:t>  [HR] 0.79,% 95 [CI] 0.69-0.90; P &lt; .001). 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Etki</a:t>
            </a:r>
            <a:r>
              <a:rPr lang="en-US" dirty="0"/>
              <a:t> </a:t>
            </a:r>
            <a:r>
              <a:rPr lang="en-US" dirty="0" err="1"/>
              <a:t>esas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empagliflozin </a:t>
            </a:r>
            <a:r>
              <a:rPr lang="en-US" dirty="0" err="1"/>
              <a:t>ile</a:t>
            </a:r>
            <a:r>
              <a:rPr lang="en-US" dirty="0"/>
              <a:t>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yatışlarındaki</a:t>
            </a:r>
            <a:r>
              <a:rPr lang="en-US" dirty="0"/>
              <a:t> </a:t>
            </a:r>
            <a:r>
              <a:rPr lang="en-US" dirty="0" err="1"/>
              <a:t>azalmadan</a:t>
            </a:r>
            <a:r>
              <a:rPr lang="en-US" dirty="0"/>
              <a:t> </a:t>
            </a:r>
            <a:r>
              <a:rPr lang="en-US" dirty="0" err="1"/>
              <a:t>kaynaklandı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KV </a:t>
            </a:r>
            <a:r>
              <a:rPr lang="en-US" dirty="0" err="1"/>
              <a:t>ölümünde</a:t>
            </a:r>
            <a:r>
              <a:rPr lang="en-US" dirty="0"/>
              <a:t> </a:t>
            </a:r>
            <a:r>
              <a:rPr lang="en-US" dirty="0" err="1"/>
              <a:t>azalma</a:t>
            </a:r>
            <a:r>
              <a:rPr lang="en-US" dirty="0"/>
              <a:t> </a:t>
            </a:r>
            <a:r>
              <a:rPr lang="en-US" dirty="0" err="1"/>
              <a:t>olmadı</a:t>
            </a:r>
            <a:r>
              <a:rPr lang="en-US" dirty="0"/>
              <a:t>. 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Etkiler</a:t>
            </a:r>
            <a:r>
              <a:rPr lang="en-US" dirty="0"/>
              <a:t>, tip 2 diabetes </a:t>
            </a:r>
            <a:r>
              <a:rPr lang="en-US" dirty="0" err="1"/>
              <a:t>mellituslu</a:t>
            </a:r>
            <a:r>
              <a:rPr lang="en-US" dirty="0"/>
              <a:t> (T2DM)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</a:t>
            </a:r>
            <a:r>
              <a:rPr lang="en-US" dirty="0" err="1"/>
              <a:t>görülmüştür</a:t>
            </a:r>
            <a:r>
              <a:rPr lang="en-US" dirty="0"/>
              <a:t>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0648"/>
            <a:ext cx="5800725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197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EMPEROR-Preserved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1628800"/>
            <a:ext cx="7419975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605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20072" y="476672"/>
            <a:ext cx="3765104" cy="6332943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yıl</a:t>
            </a:r>
            <a:r>
              <a:rPr lang="en-US" dirty="0"/>
              <a:t> </a:t>
            </a:r>
            <a:r>
              <a:rPr lang="en-US" dirty="0" err="1"/>
              <a:t>sonra</a:t>
            </a:r>
            <a:r>
              <a:rPr lang="en-US" dirty="0"/>
              <a:t>, DELIVER </a:t>
            </a:r>
            <a:r>
              <a:rPr lang="en-US" dirty="0" err="1"/>
              <a:t>çalışması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tr-TR" dirty="0"/>
              <a:t>KY </a:t>
            </a:r>
            <a:r>
              <a:rPr lang="en-US" dirty="0"/>
              <a:t>li 6263 </a:t>
            </a:r>
            <a:r>
              <a:rPr lang="en-US" dirty="0" err="1"/>
              <a:t>hastada</a:t>
            </a:r>
            <a:r>
              <a:rPr lang="en-US" dirty="0"/>
              <a:t> (NYHA </a:t>
            </a:r>
            <a:r>
              <a:rPr lang="en-US" dirty="0" err="1"/>
              <a:t>sınıf</a:t>
            </a:r>
            <a:r>
              <a:rPr lang="en-US" dirty="0"/>
              <a:t> II-IV) </a:t>
            </a:r>
            <a:r>
              <a:rPr lang="en-US" dirty="0" err="1"/>
              <a:t>plaseboya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</a:t>
            </a:r>
            <a:r>
              <a:rPr lang="en-US" dirty="0" err="1"/>
              <a:t>dapagliflozinin</a:t>
            </a:r>
            <a:r>
              <a:rPr lang="en-US" dirty="0"/>
              <a:t> (</a:t>
            </a:r>
            <a:r>
              <a:rPr lang="en-US" dirty="0" err="1"/>
              <a:t>günde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kez</a:t>
            </a:r>
            <a:r>
              <a:rPr lang="en-US" dirty="0"/>
              <a:t> 10 mg)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Hastaların</a:t>
            </a:r>
            <a:r>
              <a:rPr lang="en-US" dirty="0"/>
              <a:t> </a:t>
            </a:r>
            <a:r>
              <a:rPr lang="en-US" dirty="0" err="1"/>
              <a:t>randomizasyonu</a:t>
            </a:r>
            <a:r>
              <a:rPr lang="en-US" dirty="0"/>
              <a:t> </a:t>
            </a:r>
            <a:r>
              <a:rPr lang="en-US" dirty="0" err="1"/>
              <a:t>sırasında</a:t>
            </a:r>
            <a:r>
              <a:rPr lang="en-US" dirty="0"/>
              <a:t> </a:t>
            </a:r>
            <a:r>
              <a:rPr lang="en-US" dirty="0" err="1"/>
              <a:t>LVEF'e</a:t>
            </a:r>
            <a:r>
              <a:rPr lang="en-US" dirty="0"/>
              <a:t> &gt;%40 </a:t>
            </a:r>
            <a:r>
              <a:rPr lang="en-US" dirty="0" err="1"/>
              <a:t>olması</a:t>
            </a:r>
            <a:r>
              <a:rPr lang="en-US" dirty="0"/>
              <a:t> </a:t>
            </a:r>
            <a:r>
              <a:rPr lang="en-US" dirty="0" err="1"/>
              <a:t>gerekiyordu</a:t>
            </a:r>
            <a:r>
              <a:rPr lang="en-US" dirty="0"/>
              <a:t>, </a:t>
            </a:r>
            <a:r>
              <a:rPr lang="en-US" dirty="0" err="1"/>
              <a:t>ancak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önce</a:t>
            </a:r>
            <a:r>
              <a:rPr lang="en-US" dirty="0"/>
              <a:t> </a:t>
            </a:r>
            <a:r>
              <a:rPr lang="en-US" dirty="0" err="1"/>
              <a:t>LVEF'i</a:t>
            </a:r>
            <a:r>
              <a:rPr lang="en-US" dirty="0"/>
              <a:t> %≤40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%&gt;40'a </a:t>
            </a:r>
            <a:r>
              <a:rPr lang="en-US" dirty="0" err="1"/>
              <a:t>yükselenler</a:t>
            </a:r>
            <a:r>
              <a:rPr lang="en-US" dirty="0"/>
              <a:t> de </a:t>
            </a:r>
            <a:r>
              <a:rPr lang="en-US" dirty="0" err="1"/>
              <a:t>kaydedildi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/>
              <a:t> KY </a:t>
            </a:r>
            <a:r>
              <a:rPr lang="en-US" dirty="0" err="1"/>
              <a:t>nedeniyle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yatırılan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ayaktan</a:t>
            </a:r>
            <a:r>
              <a:rPr lang="en-US" dirty="0"/>
              <a:t>  </a:t>
            </a:r>
            <a:r>
              <a:rPr lang="en-US" dirty="0" err="1"/>
              <a:t>hastalar</a:t>
            </a:r>
            <a:r>
              <a:rPr lang="en-US" dirty="0"/>
              <a:t> </a:t>
            </a:r>
            <a:r>
              <a:rPr lang="en-US" dirty="0" err="1"/>
              <a:t>çalışma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uygundu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konsantrasyonlarda</a:t>
            </a:r>
            <a:r>
              <a:rPr lang="en-US" dirty="0"/>
              <a:t> </a:t>
            </a:r>
            <a:r>
              <a:rPr lang="en-US" dirty="0" err="1"/>
              <a:t>natriüretik</a:t>
            </a:r>
            <a:r>
              <a:rPr lang="en-US" dirty="0"/>
              <a:t> </a:t>
            </a:r>
            <a:r>
              <a:rPr lang="en-US" dirty="0" err="1"/>
              <a:t>peptitler</a:t>
            </a:r>
            <a:r>
              <a:rPr lang="en-US" dirty="0"/>
              <a:t> de </a:t>
            </a:r>
            <a:r>
              <a:rPr lang="en-US" dirty="0" err="1"/>
              <a:t>zorunlu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dahil</a:t>
            </a:r>
            <a:r>
              <a:rPr lang="en-US" dirty="0"/>
              <a:t> </a:t>
            </a:r>
            <a:r>
              <a:rPr lang="en-US" dirty="0" err="1"/>
              <a:t>etme</a:t>
            </a:r>
            <a:r>
              <a:rPr lang="en-US" dirty="0"/>
              <a:t> </a:t>
            </a:r>
            <a:r>
              <a:rPr lang="en-US" dirty="0" err="1"/>
              <a:t>kriteriydi</a:t>
            </a:r>
            <a:r>
              <a:rPr lang="en-US" dirty="0"/>
              <a:t> (</a:t>
            </a:r>
            <a:r>
              <a:rPr lang="en-US" dirty="0" err="1"/>
              <a:t>sinüs</a:t>
            </a:r>
            <a:r>
              <a:rPr lang="en-US" dirty="0"/>
              <a:t> </a:t>
            </a:r>
            <a:r>
              <a:rPr lang="en-US" dirty="0" err="1"/>
              <a:t>ritminde</a:t>
            </a:r>
            <a:r>
              <a:rPr lang="en-US" dirty="0"/>
              <a:t> ≥300 </a:t>
            </a:r>
            <a:r>
              <a:rPr lang="en-US" dirty="0" err="1"/>
              <a:t>pg</a:t>
            </a:r>
            <a:r>
              <a:rPr lang="en-US" dirty="0"/>
              <a:t>/mL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atriyal</a:t>
            </a:r>
            <a:r>
              <a:rPr lang="en-US" dirty="0"/>
              <a:t> </a:t>
            </a:r>
            <a:r>
              <a:rPr lang="en-US" dirty="0" err="1"/>
              <a:t>fibrilasyonda</a:t>
            </a:r>
            <a:r>
              <a:rPr lang="en-US" dirty="0"/>
              <a:t> ≥600 </a:t>
            </a:r>
            <a:r>
              <a:rPr lang="en-US" dirty="0" err="1"/>
              <a:t>pg</a:t>
            </a:r>
            <a:r>
              <a:rPr lang="en-US" dirty="0"/>
              <a:t>/mL).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413385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240" y="2836590"/>
            <a:ext cx="18764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90" y="3384771"/>
            <a:ext cx="2645526" cy="342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44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16016" y="260648"/>
            <a:ext cx="4248472" cy="648072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 </a:t>
            </a:r>
            <a:r>
              <a:rPr lang="en-US" dirty="0" err="1"/>
              <a:t>Dapagliflozin</a:t>
            </a:r>
            <a:r>
              <a:rPr lang="en-US" dirty="0"/>
              <a:t>, </a:t>
            </a:r>
            <a:r>
              <a:rPr lang="tr-TR" dirty="0"/>
              <a:t>K</a:t>
            </a:r>
            <a:r>
              <a:rPr lang="en-US" dirty="0"/>
              <a:t>V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tr-TR" dirty="0"/>
              <a:t> veya </a:t>
            </a:r>
            <a:r>
              <a:rPr lang="en-US" dirty="0" err="1"/>
              <a:t>kötüleşen</a:t>
            </a:r>
            <a:r>
              <a:rPr lang="en-US" dirty="0"/>
              <a:t> </a:t>
            </a:r>
            <a:r>
              <a:rPr lang="tr-TR" dirty="0"/>
              <a:t>KY </a:t>
            </a:r>
            <a:r>
              <a:rPr lang="en-US" dirty="0"/>
              <a:t> (</a:t>
            </a:r>
            <a:r>
              <a:rPr lang="tr-TR" dirty="0"/>
              <a:t>KY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acil</a:t>
            </a:r>
            <a:r>
              <a:rPr lang="en-US" dirty="0"/>
              <a:t> </a:t>
            </a:r>
            <a:r>
              <a:rPr lang="tr-TR" dirty="0"/>
              <a:t>doktor</a:t>
            </a:r>
            <a:r>
              <a:rPr lang="en-US" dirty="0"/>
              <a:t> </a:t>
            </a:r>
            <a:r>
              <a:rPr lang="en-US" dirty="0" err="1"/>
              <a:t>ziyareti</a:t>
            </a:r>
            <a:r>
              <a:rPr lang="en-US" dirty="0"/>
              <a:t>) </a:t>
            </a:r>
            <a:r>
              <a:rPr lang="en-US" dirty="0" err="1"/>
              <a:t>birincil</a:t>
            </a:r>
            <a:r>
              <a:rPr lang="en-US" dirty="0"/>
              <a:t> son </a:t>
            </a:r>
            <a:r>
              <a:rPr lang="en-US" dirty="0" err="1"/>
              <a:t>noktasını</a:t>
            </a:r>
            <a:r>
              <a:rPr lang="en-US" dirty="0"/>
              <a:t> </a:t>
            </a:r>
            <a:r>
              <a:rPr lang="en-US" dirty="0" err="1"/>
              <a:t>azalttı</a:t>
            </a:r>
            <a:r>
              <a:rPr lang="en-US" dirty="0"/>
              <a:t> (HR 0.82,% 95 CI 0.73-0.92; P &lt; .001)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kez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, </a:t>
            </a:r>
            <a:r>
              <a:rPr lang="en-US" dirty="0" err="1"/>
              <a:t>ana</a:t>
            </a:r>
            <a:r>
              <a:rPr lang="en-US" dirty="0"/>
              <a:t> </a:t>
            </a:r>
            <a:r>
              <a:rPr lang="en-US" dirty="0" err="1"/>
              <a:t>etki</a:t>
            </a:r>
            <a:r>
              <a:rPr lang="en-US" dirty="0"/>
              <a:t>, </a:t>
            </a:r>
            <a:r>
              <a:rPr lang="en-US" dirty="0" err="1"/>
              <a:t>kötüleşen</a:t>
            </a:r>
            <a:r>
              <a:rPr lang="en-US" dirty="0"/>
              <a:t> </a:t>
            </a:r>
            <a:r>
              <a:rPr lang="tr-TR" dirty="0"/>
              <a:t>KY </a:t>
            </a:r>
            <a:r>
              <a:rPr lang="en-US" dirty="0" err="1"/>
              <a:t>deki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azalmadan</a:t>
            </a:r>
            <a:r>
              <a:rPr lang="en-US" dirty="0"/>
              <a:t> </a:t>
            </a:r>
            <a:r>
              <a:rPr lang="en-US" dirty="0" err="1"/>
              <a:t>kaynaklanıyordu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tr-TR" dirty="0"/>
              <a:t>K</a:t>
            </a:r>
            <a:r>
              <a:rPr lang="en-US" dirty="0"/>
              <a:t>V </a:t>
            </a:r>
            <a:r>
              <a:rPr lang="en-US" dirty="0" err="1"/>
              <a:t>ölümünde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azalma</a:t>
            </a:r>
            <a:r>
              <a:rPr lang="en-US" dirty="0"/>
              <a:t> </a:t>
            </a:r>
            <a:r>
              <a:rPr lang="en-US" dirty="0" err="1"/>
              <a:t>yoktu</a:t>
            </a:r>
            <a:endParaRPr lang="tr-TR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Dapagliflozin</a:t>
            </a:r>
            <a:r>
              <a:rPr lang="en-US" dirty="0"/>
              <a:t> </a:t>
            </a:r>
            <a:r>
              <a:rPr lang="en-US" dirty="0" err="1"/>
              <a:t>ayrıca</a:t>
            </a:r>
            <a:r>
              <a:rPr lang="en-US" dirty="0"/>
              <a:t> </a:t>
            </a:r>
            <a:r>
              <a:rPr lang="en-US" dirty="0" err="1"/>
              <a:t>semptom</a:t>
            </a:r>
            <a:r>
              <a:rPr lang="en-US" dirty="0"/>
              <a:t> </a:t>
            </a:r>
            <a:r>
              <a:rPr lang="en-US" dirty="0" err="1"/>
              <a:t>yükünü</a:t>
            </a:r>
            <a:r>
              <a:rPr lang="en-US" dirty="0"/>
              <a:t> de </a:t>
            </a:r>
            <a:r>
              <a:rPr lang="en-US" dirty="0" err="1"/>
              <a:t>iyileştirdi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Etkiler</a:t>
            </a:r>
            <a:r>
              <a:rPr lang="en-US" dirty="0"/>
              <a:t> T2DM </a:t>
            </a:r>
            <a:r>
              <a:rPr lang="en-US" dirty="0" err="1"/>
              <a:t>durumundan</a:t>
            </a:r>
            <a:r>
              <a:rPr lang="en-US" dirty="0"/>
              <a:t> </a:t>
            </a:r>
            <a:r>
              <a:rPr lang="en-US" dirty="0" err="1"/>
              <a:t>bağımsızdı</a:t>
            </a:r>
            <a:endParaRPr lang="tr-TR" dirty="0"/>
          </a:p>
          <a:p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5740" y="-509587"/>
            <a:ext cx="33718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3872" y="2805783"/>
            <a:ext cx="334327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046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2479160"/>
            <a:ext cx="8640000" cy="3647003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T</a:t>
            </a:r>
            <a:r>
              <a:rPr lang="en-US" dirty="0" err="1"/>
              <a:t>oplu</a:t>
            </a:r>
            <a:r>
              <a:rPr lang="en-US" dirty="0"/>
              <a:t> </a:t>
            </a:r>
            <a:r>
              <a:rPr lang="en-US" dirty="0" err="1"/>
              <a:t>veri</a:t>
            </a:r>
            <a:r>
              <a:rPr lang="en-US" dirty="0"/>
              <a:t> meta-</a:t>
            </a:r>
            <a:r>
              <a:rPr lang="en-US" dirty="0" err="1"/>
              <a:t>analizi</a:t>
            </a:r>
            <a:r>
              <a:rPr lang="en-US" dirty="0"/>
              <a:t>, KY </a:t>
            </a:r>
            <a:r>
              <a:rPr lang="en-US" dirty="0" err="1"/>
              <a:t>ölümünün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KY </a:t>
            </a:r>
            <a:r>
              <a:rPr lang="en-US" dirty="0" err="1"/>
              <a:t>için</a:t>
            </a:r>
            <a:r>
              <a:rPr lang="en-US" dirty="0"/>
              <a:t> ilk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yatışının</a:t>
            </a:r>
            <a:r>
              <a:rPr lang="en-US" dirty="0"/>
              <a:t> </a:t>
            </a:r>
            <a:r>
              <a:rPr lang="en-US" dirty="0" err="1"/>
              <a:t>bileşik</a:t>
            </a:r>
            <a:r>
              <a:rPr lang="en-US" dirty="0"/>
              <a:t> son </a:t>
            </a:r>
            <a:r>
              <a:rPr lang="en-US" dirty="0" err="1"/>
              <a:t>noktasında</a:t>
            </a:r>
            <a:r>
              <a:rPr lang="en-US" dirty="0"/>
              <a:t>% 20</a:t>
            </a:r>
            <a:r>
              <a:rPr lang="tr-TR" dirty="0"/>
              <a:t> </a:t>
            </a:r>
            <a:r>
              <a:rPr lang="en-US" dirty="0" err="1"/>
              <a:t>lik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azalma</a:t>
            </a:r>
            <a:r>
              <a:rPr lang="tr-TR" dirty="0"/>
              <a:t> oldu</a:t>
            </a:r>
            <a:r>
              <a:rPr lang="en-US" dirty="0"/>
              <a:t> (HR 0.80,% 95 CI 0.73-0.87; P &lt; .001). </a:t>
            </a:r>
            <a:endParaRPr lang="tr-TR" dirty="0"/>
          </a:p>
          <a:p>
            <a:endParaRPr lang="tr-TR" dirty="0"/>
          </a:p>
          <a:p>
            <a:r>
              <a:rPr lang="en-US" dirty="0"/>
              <a:t>KV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ölçüde</a:t>
            </a:r>
            <a:r>
              <a:rPr lang="en-US" dirty="0"/>
              <a:t> </a:t>
            </a:r>
            <a:r>
              <a:rPr lang="en-US" dirty="0" err="1"/>
              <a:t>azalmadı</a:t>
            </a:r>
            <a:r>
              <a:rPr lang="en-US" dirty="0"/>
              <a:t> (HR 0.88,% 95 CI 0.77-1.00; P = .052).</a:t>
            </a:r>
            <a:endParaRPr lang="tr-TR" dirty="0"/>
          </a:p>
          <a:p>
            <a:endParaRPr lang="tr-TR" dirty="0"/>
          </a:p>
          <a:p>
            <a:r>
              <a:rPr lang="en-US" dirty="0"/>
              <a:t>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%26 </a:t>
            </a:r>
            <a:r>
              <a:rPr lang="en-US" dirty="0" err="1"/>
              <a:t>azaldı</a:t>
            </a:r>
            <a:r>
              <a:rPr lang="en-US" dirty="0"/>
              <a:t> (HR 0.74, %95 CI 0.67-0.83; P &lt; .001).</a:t>
            </a:r>
          </a:p>
        </p:txBody>
      </p:sp>
      <p:sp>
        <p:nvSpPr>
          <p:cNvPr id="4" name="TextShape 1"/>
          <p:cNvSpPr txBox="1"/>
          <p:nvPr/>
        </p:nvSpPr>
        <p:spPr>
          <a:xfrm>
            <a:off x="251520" y="97040"/>
            <a:ext cx="8640000" cy="2382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spcAft>
                <a:spcPts val="3186"/>
              </a:spcAft>
            </a:pPr>
            <a:r>
              <a:rPr lang="en-US" sz="1700" b="0" i="1" strike="noStrike" spc="-1" dirty="0">
                <a:solidFill>
                  <a:srgbClr val="002060"/>
                </a:solidFill>
                <a:latin typeface="Arial"/>
              </a:rPr>
              <a:t>SGLT2 inhibitors in patients with heart failure: a comprehensive meta-analysis of five </a:t>
            </a:r>
            <a:r>
              <a:rPr lang="en-US" sz="1700" b="0" i="1" strike="noStrike" spc="-1" dirty="0" err="1">
                <a:solidFill>
                  <a:srgbClr val="002060"/>
                </a:solidFill>
                <a:latin typeface="Arial"/>
              </a:rPr>
              <a:t>randomised</a:t>
            </a:r>
            <a:r>
              <a:rPr lang="en-US" sz="1700" b="0" i="1" strike="noStrike" spc="-1" dirty="0">
                <a:solidFill>
                  <a:srgbClr val="002060"/>
                </a:solidFill>
                <a:latin typeface="Arial"/>
              </a:rPr>
              <a:t> controlled trials</a:t>
            </a:r>
            <a:r>
              <a:rPr lang="en-US" sz="1700" b="0" strike="noStrike" spc="-1" dirty="0">
                <a:solidFill>
                  <a:srgbClr val="002060"/>
                </a:solidFill>
                <a:latin typeface="Arial"/>
              </a:rPr>
              <a:t> </a:t>
            </a:r>
          </a:p>
          <a:p>
            <a:pPr algn="ctr">
              <a:spcAft>
                <a:spcPts val="2750"/>
              </a:spcAft>
            </a:pPr>
            <a:r>
              <a:rPr lang="en-US" sz="1100" b="0" i="1" strike="noStrike" spc="-1" dirty="0" err="1">
                <a:solidFill>
                  <a:srgbClr val="002060"/>
                </a:solidFill>
                <a:latin typeface="Arial"/>
              </a:rPr>
              <a:t>Muthiah</a:t>
            </a:r>
            <a:r>
              <a:rPr lang="en-US" sz="1100" b="0" i="1" strike="noStrike" spc="-1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1100" b="0" i="1" strike="noStrike" spc="-1" dirty="0" err="1">
                <a:solidFill>
                  <a:srgbClr val="002060"/>
                </a:solidFill>
                <a:latin typeface="Arial"/>
              </a:rPr>
              <a:t>Vaduganathan</a:t>
            </a:r>
            <a:r>
              <a:rPr lang="en-US" sz="1100" b="0" i="1" strike="noStrike" spc="-1" dirty="0">
                <a:solidFill>
                  <a:srgbClr val="002060"/>
                </a:solidFill>
                <a:latin typeface="Arial"/>
              </a:rPr>
              <a:t>, MD, Kieran F Docherty, PhD, Brian L </a:t>
            </a:r>
            <a:r>
              <a:rPr lang="en-US" sz="1100" b="0" i="1" strike="noStrike" spc="-1" dirty="0" err="1">
                <a:solidFill>
                  <a:srgbClr val="002060"/>
                </a:solidFill>
                <a:latin typeface="Arial"/>
              </a:rPr>
              <a:t>Claggett</a:t>
            </a:r>
            <a:r>
              <a:rPr lang="en-US" sz="1100" b="0" i="1" strike="noStrike" spc="-1" dirty="0">
                <a:solidFill>
                  <a:srgbClr val="002060"/>
                </a:solidFill>
                <a:latin typeface="Arial"/>
              </a:rPr>
              <a:t>, PhD, Prof </a:t>
            </a:r>
            <a:r>
              <a:rPr lang="en-US" sz="1100" b="0" i="1" strike="noStrike" spc="-1" dirty="0" err="1">
                <a:solidFill>
                  <a:srgbClr val="002060"/>
                </a:solidFill>
                <a:latin typeface="Arial"/>
              </a:rPr>
              <a:t>Pardeep</a:t>
            </a:r>
            <a:r>
              <a:rPr lang="en-US" sz="1100" b="0" i="1" strike="noStrike" spc="-1" dirty="0">
                <a:solidFill>
                  <a:srgbClr val="002060"/>
                </a:solidFill>
                <a:latin typeface="Arial"/>
              </a:rPr>
              <a:t> S </a:t>
            </a:r>
            <a:r>
              <a:rPr lang="en-US" sz="1100" b="0" i="1" strike="noStrike" spc="-1" dirty="0" err="1">
                <a:solidFill>
                  <a:srgbClr val="002060"/>
                </a:solidFill>
                <a:latin typeface="Arial"/>
              </a:rPr>
              <a:t>Jhund</a:t>
            </a:r>
            <a:r>
              <a:rPr lang="en-US" sz="1100" b="0" i="1" strike="noStrike" spc="-1" dirty="0">
                <a:solidFill>
                  <a:srgbClr val="002060"/>
                </a:solidFill>
                <a:latin typeface="Arial"/>
              </a:rPr>
              <a:t>, PhD, Prof Rudolf A de Boer, MD, Prof Adrian F Hernandez, MD, Silvio E </a:t>
            </a:r>
            <a:r>
              <a:rPr lang="en-US" sz="1100" b="0" i="1" strike="noStrike" spc="-1" dirty="0" err="1">
                <a:solidFill>
                  <a:srgbClr val="002060"/>
                </a:solidFill>
                <a:latin typeface="Arial"/>
              </a:rPr>
              <a:t>Inzucchi</a:t>
            </a:r>
            <a:r>
              <a:rPr lang="en-US" sz="1100" b="0" i="1" strike="noStrike" spc="-1" dirty="0">
                <a:solidFill>
                  <a:srgbClr val="002060"/>
                </a:solidFill>
                <a:latin typeface="Arial"/>
              </a:rPr>
              <a:t>, MD, Prof Mikhail N </a:t>
            </a:r>
            <a:r>
              <a:rPr lang="en-US" sz="1100" b="0" i="1" strike="noStrike" spc="-1" dirty="0" err="1">
                <a:solidFill>
                  <a:srgbClr val="002060"/>
                </a:solidFill>
                <a:latin typeface="Arial"/>
              </a:rPr>
              <a:t>Kosiborod</a:t>
            </a:r>
            <a:r>
              <a:rPr lang="en-US" sz="1100" b="0" i="1" strike="noStrike" spc="-1" dirty="0">
                <a:solidFill>
                  <a:srgbClr val="002060"/>
                </a:solidFill>
                <a:latin typeface="Arial"/>
              </a:rPr>
              <a:t>, MD, Prof Carolyn S P Lam, MBBS, Prof Felipe Martinez, MD, Prof </a:t>
            </a:r>
            <a:r>
              <a:rPr lang="en-US" sz="1100" b="0" i="1" strike="noStrike" spc="-1" dirty="0" err="1">
                <a:solidFill>
                  <a:srgbClr val="002060"/>
                </a:solidFill>
                <a:latin typeface="Arial"/>
              </a:rPr>
              <a:t>Sanjiv</a:t>
            </a:r>
            <a:r>
              <a:rPr lang="en-US" sz="1100" b="0" i="1" strike="noStrike" spc="-1" dirty="0">
                <a:solidFill>
                  <a:srgbClr val="002060"/>
                </a:solidFill>
                <a:latin typeface="Arial"/>
              </a:rPr>
              <a:t> J Shah, MD, </a:t>
            </a:r>
            <a:r>
              <a:rPr lang="en-US" sz="1100" b="0" i="1" strike="noStrike" spc="-1" dirty="0" err="1">
                <a:solidFill>
                  <a:srgbClr val="002060"/>
                </a:solidFill>
                <a:latin typeface="Arial"/>
              </a:rPr>
              <a:t>Akshay</a:t>
            </a:r>
            <a:r>
              <a:rPr lang="en-US" sz="1100" b="0" i="1" strike="noStrike" spc="-1" dirty="0">
                <a:solidFill>
                  <a:srgbClr val="002060"/>
                </a:solidFill>
                <a:latin typeface="Arial"/>
              </a:rPr>
              <a:t> S Desai, MD, Prof John J V McMurray, MD, Prof Scott D Solomon, MD</a:t>
            </a:r>
            <a:r>
              <a:rPr lang="en-US" sz="1100" b="0" strike="noStrike" spc="-1" dirty="0">
                <a:solidFill>
                  <a:srgbClr val="002060"/>
                </a:solidFill>
                <a:latin typeface="Arial"/>
              </a:rPr>
              <a:t> </a:t>
            </a:r>
          </a:p>
          <a:p>
            <a:pPr algn="ctr"/>
            <a:r>
              <a:rPr lang="en-US" sz="1200" b="0" i="1" strike="noStrike" spc="-1" dirty="0">
                <a:solidFill>
                  <a:srgbClr val="002060"/>
                </a:solidFill>
                <a:latin typeface="Arial"/>
              </a:rPr>
              <a:t>The Lancet</a:t>
            </a:r>
            <a:r>
              <a:rPr lang="en-US" sz="1200" b="0" strike="noStrike" spc="-1" dirty="0">
                <a:solidFill>
                  <a:srgbClr val="002060"/>
                </a:solidFill>
                <a:latin typeface="Arial"/>
              </a:rPr>
              <a:t> </a:t>
            </a:r>
          </a:p>
          <a:p>
            <a:pPr algn="ctr"/>
            <a:r>
              <a:rPr lang="en-US" sz="1200" b="0" strike="noStrike" spc="-1" dirty="0">
                <a:solidFill>
                  <a:srgbClr val="002060"/>
                </a:solidFill>
                <a:latin typeface="Arial"/>
              </a:rPr>
              <a:t>Volume 400 Issue 10354 Pages 757-767 (September 2022) </a:t>
            </a:r>
          </a:p>
          <a:p>
            <a:pPr algn="ctr"/>
            <a:r>
              <a:rPr lang="en-US" sz="1000" b="0" strike="noStrike" spc="-1" dirty="0">
                <a:solidFill>
                  <a:srgbClr val="FFFFFF"/>
                </a:solidFill>
                <a:latin typeface="Arial"/>
              </a:rPr>
              <a:t>DOI: 10.1016/S0140-6736(22)01429-5</a:t>
            </a:r>
          </a:p>
        </p:txBody>
      </p:sp>
    </p:spTree>
    <p:extLst>
      <p:ext uri="{BB962C8B-B14F-4D97-AF65-F5344CB8AC3E}">
        <p14:creationId xmlns:p14="http://schemas.microsoft.com/office/powerpoint/2010/main" val="1819091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Kronik Kalp Yetersizliği Öneriler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K</a:t>
            </a:r>
            <a:r>
              <a:rPr lang="en-US" dirty="0"/>
              <a:t>V </a:t>
            </a:r>
            <a:r>
              <a:rPr lang="en-US" dirty="0" err="1"/>
              <a:t>ölümünde</a:t>
            </a:r>
            <a:r>
              <a:rPr lang="en-US" dirty="0"/>
              <a:t> </a:t>
            </a:r>
            <a:r>
              <a:rPr lang="en-US" dirty="0" err="1"/>
              <a:t>değil</a:t>
            </a:r>
            <a:r>
              <a:rPr lang="en-US" dirty="0"/>
              <a:t>, </a:t>
            </a:r>
            <a:r>
              <a:rPr lang="tr-TR" dirty="0"/>
              <a:t>KY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yatışlarında</a:t>
            </a:r>
            <a:r>
              <a:rPr lang="en-US" dirty="0"/>
              <a:t> </a:t>
            </a:r>
            <a:r>
              <a:rPr lang="en-US" dirty="0" err="1"/>
              <a:t>azalma</a:t>
            </a:r>
            <a:r>
              <a:rPr lang="en-US" dirty="0"/>
              <a:t> </a:t>
            </a:r>
            <a:r>
              <a:rPr lang="en-US" dirty="0" err="1"/>
              <a:t>etkisinde</a:t>
            </a:r>
            <a:r>
              <a:rPr lang="en-US" dirty="0"/>
              <a:t> </a:t>
            </a:r>
            <a:r>
              <a:rPr lang="en-US" dirty="0" err="1"/>
              <a:t>fayda</a:t>
            </a:r>
            <a:r>
              <a:rPr lang="en-US" dirty="0"/>
              <a:t> </a:t>
            </a:r>
            <a:r>
              <a:rPr lang="en-US" dirty="0" err="1"/>
              <a:t>üzerinde</a:t>
            </a:r>
            <a:r>
              <a:rPr lang="en-US" dirty="0"/>
              <a:t> </a:t>
            </a:r>
            <a:r>
              <a:rPr lang="en-US" dirty="0" err="1"/>
              <a:t>uzlaşıldı</a:t>
            </a:r>
            <a:r>
              <a:rPr lang="en-US" dirty="0"/>
              <a:t>.</a:t>
            </a:r>
            <a:endParaRPr lang="tr-TR" dirty="0"/>
          </a:p>
          <a:p>
            <a:endParaRPr lang="en-US" dirty="0"/>
          </a:p>
          <a:p>
            <a:r>
              <a:rPr lang="en-US" dirty="0" err="1"/>
              <a:t>Komite</a:t>
            </a:r>
            <a:r>
              <a:rPr lang="en-US" dirty="0"/>
              <a:t>, </a:t>
            </a:r>
            <a:r>
              <a:rPr lang="en-US" dirty="0" err="1"/>
              <a:t>orijinal</a:t>
            </a:r>
            <a:r>
              <a:rPr lang="en-US" dirty="0"/>
              <a:t> 2021 ESC KY </a:t>
            </a:r>
            <a:r>
              <a:rPr lang="en-US" dirty="0" err="1"/>
              <a:t>Kılavuzlarındaki</a:t>
            </a:r>
            <a:r>
              <a:rPr lang="en-US" dirty="0"/>
              <a:t> </a:t>
            </a:r>
            <a:r>
              <a:rPr lang="en-US" dirty="0" err="1"/>
              <a:t>diğer</a:t>
            </a:r>
            <a:r>
              <a:rPr lang="en-US" dirty="0"/>
              <a:t> </a:t>
            </a:r>
            <a:r>
              <a:rPr lang="en-US" dirty="0" err="1"/>
              <a:t>tedaviler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önerilerle</a:t>
            </a:r>
            <a:r>
              <a:rPr lang="en-US" dirty="0"/>
              <a:t> </a:t>
            </a:r>
            <a:r>
              <a:rPr lang="en-US" dirty="0" err="1"/>
              <a:t>tutarlı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,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NT-</a:t>
            </a:r>
            <a:r>
              <a:rPr lang="en-US" dirty="0" err="1"/>
              <a:t>proBNP</a:t>
            </a:r>
            <a:r>
              <a:rPr lang="en-US" dirty="0"/>
              <a:t> </a:t>
            </a:r>
            <a:r>
              <a:rPr lang="en-US" dirty="0" err="1"/>
              <a:t>eşiklerini</a:t>
            </a:r>
            <a:r>
              <a:rPr lang="en-US" dirty="0"/>
              <a:t> </a:t>
            </a:r>
            <a:r>
              <a:rPr lang="en-US" dirty="0" err="1"/>
              <a:t>belirtmedi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Bununla</a:t>
            </a:r>
            <a:r>
              <a:rPr lang="en-US" dirty="0"/>
              <a:t> </a:t>
            </a:r>
            <a:r>
              <a:rPr lang="en-US" dirty="0" err="1"/>
              <a:t>birlikte</a:t>
            </a:r>
            <a:r>
              <a:rPr lang="en-US" dirty="0"/>
              <a:t>, 2021 ESC HF </a:t>
            </a:r>
            <a:r>
              <a:rPr lang="en-US" dirty="0" err="1"/>
              <a:t>Kılavuzlarında</a:t>
            </a:r>
            <a:r>
              <a:rPr lang="en-US" dirty="0"/>
              <a:t> </a:t>
            </a:r>
            <a:r>
              <a:rPr lang="tr-TR" dirty="0"/>
              <a:t>KY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tanı</a:t>
            </a:r>
            <a:r>
              <a:rPr lang="en-US" dirty="0"/>
              <a:t> </a:t>
            </a:r>
            <a:r>
              <a:rPr lang="en-US" dirty="0" err="1"/>
              <a:t>algoritmasında</a:t>
            </a:r>
            <a:r>
              <a:rPr lang="en-US" dirty="0"/>
              <a:t>, </a:t>
            </a:r>
            <a:r>
              <a:rPr lang="tr-TR" dirty="0"/>
              <a:t>özellikle EF iyi olan hastalarda,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natriüretik</a:t>
            </a:r>
            <a:r>
              <a:rPr lang="en-US" dirty="0"/>
              <a:t> </a:t>
            </a:r>
            <a:r>
              <a:rPr lang="en-US" dirty="0" err="1"/>
              <a:t>peptit</a:t>
            </a:r>
            <a:r>
              <a:rPr lang="en-US" dirty="0"/>
              <a:t> </a:t>
            </a:r>
            <a:r>
              <a:rPr lang="en-US" dirty="0" err="1"/>
              <a:t>konsantrasyonlarının</a:t>
            </a:r>
            <a:r>
              <a:rPr lang="en-US" dirty="0"/>
              <a:t> </a:t>
            </a:r>
            <a:r>
              <a:rPr lang="en-US" dirty="0" err="1"/>
              <a:t>tanı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gerekli</a:t>
            </a:r>
            <a:r>
              <a:rPr lang="en-US" dirty="0"/>
              <a:t> </a:t>
            </a:r>
            <a:r>
              <a:rPr lang="en-US" dirty="0" err="1"/>
              <a:t>olduğuna</a:t>
            </a:r>
            <a:r>
              <a:rPr lang="en-US" dirty="0"/>
              <a:t> </a:t>
            </a:r>
            <a:r>
              <a:rPr lang="en-US" dirty="0" err="1"/>
              <a:t>dikkat</a:t>
            </a:r>
            <a:r>
              <a:rPr lang="en-US" dirty="0"/>
              <a:t> </a:t>
            </a:r>
            <a:r>
              <a:rPr lang="en-US" dirty="0" err="1"/>
              <a:t>edilmelidir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54846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3568561"/>
            <a:ext cx="901065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431039" y="5949280"/>
            <a:ext cx="816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 err="1"/>
              <a:t>K</a:t>
            </a:r>
            <a:r>
              <a:rPr lang="en-US" sz="1000" dirty="0" err="1"/>
              <a:t>orunmuş</a:t>
            </a:r>
            <a:r>
              <a:rPr lang="en-US" sz="1000" dirty="0"/>
              <a:t> </a:t>
            </a:r>
            <a:r>
              <a:rPr lang="en-US" sz="1000" dirty="0" err="1"/>
              <a:t>ejeksiyon</a:t>
            </a:r>
            <a:r>
              <a:rPr lang="en-US" sz="1000" dirty="0"/>
              <a:t> </a:t>
            </a:r>
            <a:r>
              <a:rPr lang="en-US" sz="1000" dirty="0" err="1"/>
              <a:t>fraksiyonu</a:t>
            </a:r>
            <a:r>
              <a:rPr lang="en-US" sz="1000" dirty="0"/>
              <a:t> </a:t>
            </a:r>
            <a:r>
              <a:rPr lang="en-US" sz="1000" dirty="0" err="1"/>
              <a:t>ile</a:t>
            </a:r>
            <a:r>
              <a:rPr lang="en-US" sz="1000" dirty="0"/>
              <a:t> </a:t>
            </a:r>
            <a:r>
              <a:rPr lang="en-US" sz="1000" dirty="0" err="1"/>
              <a:t>kalp</a:t>
            </a:r>
            <a:r>
              <a:rPr lang="en-US" sz="1000" dirty="0"/>
              <a:t> </a:t>
            </a:r>
            <a:r>
              <a:rPr lang="en-US" sz="1000" dirty="0" err="1"/>
              <a:t>yetmezliği</a:t>
            </a:r>
            <a:r>
              <a:rPr lang="en-US" sz="1000" dirty="0"/>
              <a:t> </a:t>
            </a:r>
            <a:r>
              <a:rPr lang="en-US" sz="1000" dirty="0" err="1"/>
              <a:t>olan</a:t>
            </a:r>
            <a:r>
              <a:rPr lang="en-US" sz="1000" dirty="0"/>
              <a:t> </a:t>
            </a:r>
            <a:r>
              <a:rPr lang="en-US" sz="1000" dirty="0" err="1"/>
              <a:t>hastaların</a:t>
            </a:r>
            <a:r>
              <a:rPr lang="en-US" sz="1000" dirty="0"/>
              <a:t> </a:t>
            </a:r>
            <a:r>
              <a:rPr lang="en-US" sz="1000" dirty="0" err="1"/>
              <a:t>yönetimi</a:t>
            </a:r>
            <a:r>
              <a:rPr lang="en-US" sz="1000" dirty="0"/>
              <a:t>. CV, </a:t>
            </a:r>
            <a:r>
              <a:rPr lang="en-US" sz="1000" dirty="0" err="1"/>
              <a:t>kardiyovasküler</a:t>
            </a:r>
            <a:r>
              <a:rPr lang="en-US" sz="1000" dirty="0"/>
              <a:t>; </a:t>
            </a:r>
            <a:r>
              <a:rPr lang="en-US" sz="1000" dirty="0" err="1"/>
              <a:t>HFpEF</a:t>
            </a:r>
            <a:r>
              <a:rPr lang="en-US" sz="1000" dirty="0"/>
              <a:t>, </a:t>
            </a:r>
            <a:r>
              <a:rPr lang="en-US" sz="1000" dirty="0" err="1"/>
              <a:t>korunmuş</a:t>
            </a:r>
            <a:r>
              <a:rPr lang="en-US" sz="1000" dirty="0"/>
              <a:t> </a:t>
            </a:r>
            <a:r>
              <a:rPr lang="en-US" sz="1000" dirty="0" err="1"/>
              <a:t>ejeksiyon</a:t>
            </a:r>
            <a:r>
              <a:rPr lang="en-US" sz="1000" dirty="0"/>
              <a:t> </a:t>
            </a:r>
            <a:r>
              <a:rPr lang="en-US" sz="1000" dirty="0" err="1"/>
              <a:t>fraksiyonu</a:t>
            </a:r>
            <a:r>
              <a:rPr lang="en-US" sz="1000" dirty="0"/>
              <a:t> </a:t>
            </a:r>
            <a:r>
              <a:rPr lang="en-US" sz="1000" dirty="0" err="1"/>
              <a:t>ile</a:t>
            </a:r>
            <a:r>
              <a:rPr lang="en-US" sz="1000" dirty="0"/>
              <a:t> </a:t>
            </a:r>
            <a:r>
              <a:rPr lang="en-US" sz="1000" dirty="0" err="1"/>
              <a:t>kalp</a:t>
            </a:r>
            <a:r>
              <a:rPr lang="en-US" sz="1000" dirty="0"/>
              <a:t> </a:t>
            </a:r>
            <a:r>
              <a:rPr lang="en-US" sz="1000" dirty="0" err="1"/>
              <a:t>yetmezliği</a:t>
            </a:r>
            <a:r>
              <a:rPr lang="en-US" sz="1000" dirty="0"/>
              <a:t>.</a:t>
            </a: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000"/>
            <a:ext cx="90297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0" y="2780928"/>
            <a:ext cx="8768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Hafif</a:t>
            </a:r>
            <a:r>
              <a:rPr lang="en-US" sz="1000" dirty="0"/>
              <a:t> </a:t>
            </a:r>
            <a:r>
              <a:rPr lang="en-US" sz="1000" dirty="0" err="1"/>
              <a:t>azaltılmış</a:t>
            </a:r>
            <a:r>
              <a:rPr lang="en-US" sz="1000" dirty="0"/>
              <a:t> </a:t>
            </a:r>
            <a:r>
              <a:rPr lang="en-US" sz="1000" dirty="0" err="1"/>
              <a:t>ejeksiyon</a:t>
            </a:r>
            <a:r>
              <a:rPr lang="en-US" sz="1000" dirty="0"/>
              <a:t> </a:t>
            </a:r>
            <a:r>
              <a:rPr lang="en-US" sz="1000" dirty="0" err="1"/>
              <a:t>fraksiyonu</a:t>
            </a:r>
            <a:r>
              <a:rPr lang="en-US" sz="1000" dirty="0"/>
              <a:t> </a:t>
            </a:r>
            <a:r>
              <a:rPr lang="en-US" sz="1000" dirty="0" err="1"/>
              <a:t>ile</a:t>
            </a:r>
            <a:r>
              <a:rPr lang="en-US" sz="1000" dirty="0"/>
              <a:t> </a:t>
            </a:r>
            <a:r>
              <a:rPr lang="en-US" sz="1000" dirty="0" err="1"/>
              <a:t>kalp</a:t>
            </a:r>
            <a:r>
              <a:rPr lang="en-US" sz="1000" dirty="0"/>
              <a:t> </a:t>
            </a:r>
            <a:r>
              <a:rPr lang="en-US" sz="1000" dirty="0" err="1"/>
              <a:t>yetmezliği</a:t>
            </a:r>
            <a:r>
              <a:rPr lang="en-US" sz="1000" dirty="0"/>
              <a:t> </a:t>
            </a:r>
            <a:r>
              <a:rPr lang="en-US" sz="1000" dirty="0" err="1"/>
              <a:t>olan</a:t>
            </a:r>
            <a:r>
              <a:rPr lang="en-US" sz="1000" dirty="0"/>
              <a:t> </a:t>
            </a:r>
            <a:r>
              <a:rPr lang="en-US" sz="1000" dirty="0" err="1"/>
              <a:t>hastaların</a:t>
            </a:r>
            <a:r>
              <a:rPr lang="en-US" sz="1000" dirty="0"/>
              <a:t> </a:t>
            </a:r>
            <a:r>
              <a:rPr lang="en-US" sz="1000" dirty="0" err="1"/>
              <a:t>yönetimi</a:t>
            </a:r>
            <a:r>
              <a:rPr lang="en-US" sz="1000" dirty="0"/>
              <a:t>. ACE-I, </a:t>
            </a:r>
            <a:r>
              <a:rPr lang="en-US" sz="1000" dirty="0" err="1"/>
              <a:t>anjiyotensin</a:t>
            </a:r>
            <a:r>
              <a:rPr lang="en-US" sz="1000" dirty="0"/>
              <a:t> </a:t>
            </a:r>
            <a:r>
              <a:rPr lang="en-US" sz="1000" dirty="0" err="1"/>
              <a:t>dönüştürücü</a:t>
            </a:r>
            <a:r>
              <a:rPr lang="en-US" sz="1000" dirty="0"/>
              <a:t> </a:t>
            </a:r>
            <a:r>
              <a:rPr lang="en-US" sz="1000" dirty="0" err="1"/>
              <a:t>enzim</a:t>
            </a:r>
            <a:r>
              <a:rPr lang="en-US" sz="1000" dirty="0"/>
              <a:t> </a:t>
            </a:r>
            <a:r>
              <a:rPr lang="en-US" sz="1000" dirty="0" err="1"/>
              <a:t>inhibitörü</a:t>
            </a:r>
            <a:r>
              <a:rPr lang="en-US" sz="1000" dirty="0"/>
              <a:t>; ARB, </a:t>
            </a:r>
            <a:r>
              <a:rPr lang="en-US" sz="1000" dirty="0" err="1"/>
              <a:t>anjiyotensin</a:t>
            </a:r>
            <a:r>
              <a:rPr lang="en-US" sz="1000" dirty="0"/>
              <a:t> </a:t>
            </a:r>
            <a:r>
              <a:rPr lang="en-US" sz="1000" dirty="0" err="1"/>
              <a:t>reseptör</a:t>
            </a:r>
            <a:r>
              <a:rPr lang="en-US" sz="1000" dirty="0"/>
              <a:t> </a:t>
            </a:r>
            <a:r>
              <a:rPr lang="en-US" sz="1000" dirty="0" err="1"/>
              <a:t>blokeri</a:t>
            </a:r>
            <a:r>
              <a:rPr lang="en-US" sz="1000" dirty="0"/>
              <a:t>; </a:t>
            </a:r>
            <a:endParaRPr lang="tr-TR" sz="1000" dirty="0"/>
          </a:p>
          <a:p>
            <a:r>
              <a:rPr lang="en-US" sz="1000" dirty="0"/>
              <a:t>ARNI, </a:t>
            </a:r>
            <a:r>
              <a:rPr lang="en-US" sz="1000" dirty="0" err="1"/>
              <a:t>anjiyotensin</a:t>
            </a:r>
            <a:r>
              <a:rPr lang="en-US" sz="1000" dirty="0"/>
              <a:t> </a:t>
            </a:r>
            <a:r>
              <a:rPr lang="en-US" sz="1000" dirty="0" err="1"/>
              <a:t>reseptörü-neprilizin</a:t>
            </a:r>
            <a:r>
              <a:rPr lang="en-US" sz="1000" dirty="0"/>
              <a:t> </a:t>
            </a:r>
            <a:r>
              <a:rPr lang="en-US" sz="1000" dirty="0" err="1"/>
              <a:t>inhibitörü</a:t>
            </a:r>
            <a:r>
              <a:rPr lang="en-US" sz="1000" dirty="0"/>
              <a:t>; </a:t>
            </a:r>
            <a:r>
              <a:rPr lang="en-US" sz="1000" dirty="0" err="1"/>
              <a:t>HFmrEF</a:t>
            </a:r>
            <a:r>
              <a:rPr lang="en-US" sz="1000" dirty="0"/>
              <a:t>, </a:t>
            </a:r>
            <a:r>
              <a:rPr lang="en-US" sz="1000" dirty="0" err="1"/>
              <a:t>hafif</a:t>
            </a:r>
            <a:r>
              <a:rPr lang="en-US" sz="1000" dirty="0"/>
              <a:t> </a:t>
            </a:r>
            <a:r>
              <a:rPr lang="en-US" sz="1000" dirty="0" err="1"/>
              <a:t>azalmış</a:t>
            </a:r>
            <a:r>
              <a:rPr lang="en-US" sz="1000" dirty="0"/>
              <a:t> </a:t>
            </a:r>
            <a:r>
              <a:rPr lang="en-US" sz="1000" dirty="0" err="1"/>
              <a:t>ejeksiyon</a:t>
            </a:r>
            <a:r>
              <a:rPr lang="en-US" sz="1000" dirty="0"/>
              <a:t> </a:t>
            </a:r>
            <a:r>
              <a:rPr lang="en-US" sz="1000" dirty="0" err="1"/>
              <a:t>fraksiyonu</a:t>
            </a:r>
            <a:r>
              <a:rPr lang="en-US" sz="1000" dirty="0"/>
              <a:t> </a:t>
            </a:r>
            <a:r>
              <a:rPr lang="en-US" sz="1000" dirty="0" err="1"/>
              <a:t>ile</a:t>
            </a:r>
            <a:r>
              <a:rPr lang="en-US" sz="1000" dirty="0"/>
              <a:t> </a:t>
            </a:r>
            <a:r>
              <a:rPr lang="en-US" sz="1000" dirty="0" err="1"/>
              <a:t>kalp</a:t>
            </a:r>
            <a:r>
              <a:rPr lang="en-US" sz="1000" dirty="0"/>
              <a:t> </a:t>
            </a:r>
            <a:r>
              <a:rPr lang="en-US" sz="1000" dirty="0" err="1"/>
              <a:t>yetmezliği</a:t>
            </a:r>
            <a:r>
              <a:rPr lang="en-US" sz="1000" dirty="0"/>
              <a:t>; MRA, </a:t>
            </a:r>
            <a:r>
              <a:rPr lang="en-US" sz="1000" dirty="0" err="1"/>
              <a:t>mineralokortikoidreseptör</a:t>
            </a:r>
            <a:r>
              <a:rPr lang="en-US" sz="1000" dirty="0"/>
              <a:t> </a:t>
            </a:r>
            <a:r>
              <a:rPr lang="en-US" sz="1000" dirty="0" err="1"/>
              <a:t>antagonisti</a:t>
            </a:r>
            <a:r>
              <a:rPr lang="en-US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2600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95536" y="1628800"/>
            <a:ext cx="7772400" cy="1362075"/>
          </a:xfrm>
        </p:spPr>
        <p:txBody>
          <a:bodyPr/>
          <a:lstStyle/>
          <a:p>
            <a:r>
              <a:rPr lang="en-US" i="1" dirty="0" err="1"/>
              <a:t>Akut</a:t>
            </a:r>
            <a:r>
              <a:rPr lang="en-US" i="1" dirty="0"/>
              <a:t> </a:t>
            </a:r>
            <a:r>
              <a:rPr lang="en-US" i="1" dirty="0" err="1"/>
              <a:t>kalp</a:t>
            </a:r>
            <a:r>
              <a:rPr lang="en-US" i="1" dirty="0"/>
              <a:t> </a:t>
            </a:r>
            <a:r>
              <a:rPr lang="en-US" i="1" dirty="0" err="1"/>
              <a:t>yetmezliği</a:t>
            </a:r>
            <a:r>
              <a:rPr lang="en-US" i="1" dirty="0"/>
              <a:t> </a:t>
            </a:r>
          </a:p>
        </p:txBody>
      </p:sp>
      <p:sp>
        <p:nvSpPr>
          <p:cNvPr id="2" name="Metin Yer Tutucusu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Diüretikler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5109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744416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ADVOR, </a:t>
            </a:r>
            <a:r>
              <a:rPr lang="en-US" dirty="0" err="1"/>
              <a:t>akut</a:t>
            </a:r>
            <a:r>
              <a:rPr lang="en-US" dirty="0"/>
              <a:t> </a:t>
            </a:r>
            <a:r>
              <a:rPr lang="en-US" dirty="0" err="1"/>
              <a:t>dekompanse</a:t>
            </a:r>
            <a:r>
              <a:rPr lang="en-US" dirty="0"/>
              <a:t> KY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K</a:t>
            </a:r>
            <a:r>
              <a:rPr lang="en-US" dirty="0" err="1"/>
              <a:t>linik</a:t>
            </a:r>
            <a:r>
              <a:rPr lang="en-US" dirty="0"/>
              <a:t> </a:t>
            </a:r>
            <a:r>
              <a:rPr lang="en-US" dirty="0" err="1"/>
              <a:t>hacim</a:t>
            </a:r>
            <a:r>
              <a:rPr lang="en-US" dirty="0"/>
              <a:t> </a:t>
            </a:r>
            <a:r>
              <a:rPr lang="en-US" dirty="0" err="1"/>
              <a:t>aşırı</a:t>
            </a:r>
            <a:r>
              <a:rPr lang="en-US" dirty="0"/>
              <a:t> </a:t>
            </a:r>
            <a:r>
              <a:rPr lang="en-US" dirty="0" err="1"/>
              <a:t>yüklenmesi</a:t>
            </a:r>
            <a:r>
              <a:rPr lang="en-US" dirty="0"/>
              <a:t> </a:t>
            </a:r>
            <a:r>
              <a:rPr lang="en-US" dirty="0" err="1"/>
              <a:t>belirtileri</a:t>
            </a:r>
            <a:r>
              <a:rPr lang="en-US" dirty="0"/>
              <a:t> (</a:t>
            </a:r>
            <a:r>
              <a:rPr lang="en-US" dirty="0" err="1"/>
              <a:t>ör</a:t>
            </a:r>
            <a:r>
              <a:rPr lang="en-US" dirty="0"/>
              <a:t>. </a:t>
            </a:r>
            <a:r>
              <a:rPr lang="en-US" dirty="0" err="1"/>
              <a:t>ödem</a:t>
            </a:r>
            <a:r>
              <a:rPr lang="en-US" dirty="0"/>
              <a:t>, </a:t>
            </a:r>
            <a:r>
              <a:rPr lang="en-US" dirty="0" err="1"/>
              <a:t>plevral</a:t>
            </a:r>
            <a:r>
              <a:rPr lang="en-US" dirty="0"/>
              <a:t> </a:t>
            </a:r>
            <a:r>
              <a:rPr lang="en-US" dirty="0" err="1"/>
              <a:t>efüzyon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asit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			+</a:t>
            </a:r>
          </a:p>
          <a:p>
            <a:r>
              <a:rPr lang="en-US" dirty="0"/>
              <a:t>NT-</a:t>
            </a:r>
            <a:r>
              <a:rPr lang="en-US" dirty="0" err="1"/>
              <a:t>proBNP</a:t>
            </a:r>
            <a:r>
              <a:rPr lang="en-US" dirty="0"/>
              <a:t> </a:t>
            </a:r>
            <a:r>
              <a:rPr lang="en-US" dirty="0" err="1"/>
              <a:t>seviyesi</a:t>
            </a:r>
            <a:r>
              <a:rPr lang="en-US" dirty="0"/>
              <a:t> &gt;1000 </a:t>
            </a:r>
            <a:r>
              <a:rPr lang="en-US" dirty="0" err="1"/>
              <a:t>pg</a:t>
            </a:r>
            <a:r>
              <a:rPr lang="en-US" dirty="0"/>
              <a:t>/mL </a:t>
            </a:r>
            <a:r>
              <a:rPr lang="en-US" dirty="0" err="1"/>
              <a:t>veya</a:t>
            </a:r>
            <a:r>
              <a:rPr lang="en-US" dirty="0"/>
              <a:t> B tipi </a:t>
            </a:r>
            <a:r>
              <a:rPr lang="en-US" dirty="0" err="1"/>
              <a:t>natriüretik</a:t>
            </a:r>
            <a:r>
              <a:rPr lang="en-US" dirty="0"/>
              <a:t> </a:t>
            </a:r>
            <a:r>
              <a:rPr lang="en-US" dirty="0" err="1"/>
              <a:t>peptit</a:t>
            </a:r>
            <a:r>
              <a:rPr lang="en-US" dirty="0"/>
              <a:t> </a:t>
            </a:r>
            <a:r>
              <a:rPr lang="en-US" dirty="0" err="1"/>
              <a:t>seviyesi</a:t>
            </a:r>
            <a:r>
              <a:rPr lang="en-US" dirty="0"/>
              <a:t> &gt;250 </a:t>
            </a:r>
            <a:r>
              <a:rPr lang="en-US" dirty="0" err="1"/>
              <a:t>pg</a:t>
            </a:r>
            <a:r>
              <a:rPr lang="en-US" dirty="0"/>
              <a:t>/</a:t>
            </a:r>
            <a:r>
              <a:rPr lang="en-US" dirty="0" err="1"/>
              <a:t>mL.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İntravenöz</a:t>
            </a:r>
            <a:r>
              <a:rPr lang="en-US" dirty="0"/>
              <a:t> (</a:t>
            </a:r>
            <a:r>
              <a:rPr lang="en-US" dirty="0" err="1"/>
              <a:t>i.v.</a:t>
            </a:r>
            <a:r>
              <a:rPr lang="en-US" dirty="0"/>
              <a:t>) </a:t>
            </a:r>
            <a:r>
              <a:rPr lang="en-US" dirty="0" err="1"/>
              <a:t>asetazolamid</a:t>
            </a:r>
            <a:r>
              <a:rPr lang="en-US" dirty="0"/>
              <a:t> (</a:t>
            </a:r>
            <a:r>
              <a:rPr lang="en-US" dirty="0" err="1"/>
              <a:t>günde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kez</a:t>
            </a:r>
            <a:r>
              <a:rPr lang="en-US" dirty="0"/>
              <a:t> 500 mg)+ loop </a:t>
            </a:r>
            <a:r>
              <a:rPr lang="en-US" dirty="0" err="1"/>
              <a:t>diüretik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				vs</a:t>
            </a:r>
          </a:p>
          <a:p>
            <a:r>
              <a:rPr lang="en-US" dirty="0" err="1"/>
              <a:t>i.v.</a:t>
            </a:r>
            <a:r>
              <a:rPr lang="en-US" dirty="0"/>
              <a:t> loop diüretik </a:t>
            </a:r>
            <a:r>
              <a:rPr lang="en-US" dirty="0" err="1"/>
              <a:t>tedavisine</a:t>
            </a:r>
            <a:r>
              <a:rPr lang="en-US" dirty="0"/>
              <a:t> </a:t>
            </a:r>
            <a:r>
              <a:rPr lang="en-US" dirty="0" err="1"/>
              <a:t>plasebo</a:t>
            </a:r>
            <a:r>
              <a:rPr lang="en-US" dirty="0"/>
              <a:t> </a:t>
            </a:r>
            <a:r>
              <a:rPr lang="en-US" dirty="0" err="1"/>
              <a:t>eklenecek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randomize </a:t>
            </a:r>
            <a:r>
              <a:rPr lang="en-US" dirty="0" err="1"/>
              <a:t>edildiler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29753"/>
            <a:ext cx="421005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794" y="1296540"/>
            <a:ext cx="20193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849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52120" y="620689"/>
            <a:ext cx="3178696" cy="482453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b="1" u="sng" dirty="0"/>
              <a:t>Birincil son nokta</a:t>
            </a:r>
          </a:p>
          <a:p>
            <a:endParaRPr lang="tr-TR" dirty="0"/>
          </a:p>
          <a:p>
            <a:r>
              <a:rPr lang="tr-TR" dirty="0"/>
              <a:t>B</a:t>
            </a:r>
            <a:r>
              <a:rPr lang="en-US" dirty="0" err="1"/>
              <a:t>aşarılı</a:t>
            </a:r>
            <a:r>
              <a:rPr lang="en-US" dirty="0"/>
              <a:t> </a:t>
            </a:r>
            <a:r>
              <a:rPr lang="en-US" dirty="0" err="1"/>
              <a:t>dekonjesyon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en-US" dirty="0" err="1"/>
              <a:t>Randomizasyondan</a:t>
            </a:r>
            <a:r>
              <a:rPr lang="en-US" dirty="0"/>
              <a:t> </a:t>
            </a:r>
            <a:r>
              <a:rPr lang="en-US" dirty="0" err="1"/>
              <a:t>sonraki</a:t>
            </a:r>
            <a:r>
              <a:rPr lang="en-US" dirty="0"/>
              <a:t> 3 </a:t>
            </a:r>
            <a:r>
              <a:rPr lang="en-US" dirty="0" err="1"/>
              <a:t>gün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dekonjestif</a:t>
            </a:r>
            <a:r>
              <a:rPr lang="en-US" dirty="0"/>
              <a:t> </a:t>
            </a:r>
            <a:r>
              <a:rPr lang="en-US" dirty="0" err="1"/>
              <a:t>tedavinin</a:t>
            </a:r>
            <a:r>
              <a:rPr lang="en-US" dirty="0"/>
              <a:t> </a:t>
            </a:r>
            <a:r>
              <a:rPr lang="en-US" dirty="0" err="1"/>
              <a:t>artması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endikasyon</a:t>
            </a:r>
            <a:r>
              <a:rPr lang="en-US" dirty="0"/>
              <a:t> </a:t>
            </a:r>
            <a:r>
              <a:rPr lang="en-US" dirty="0" err="1"/>
              <a:t>olmaksızın</a:t>
            </a:r>
            <a:r>
              <a:rPr lang="en-US" dirty="0"/>
              <a:t> </a:t>
            </a:r>
            <a:r>
              <a:rPr lang="en-US" dirty="0" err="1"/>
              <a:t>hacim</a:t>
            </a:r>
            <a:r>
              <a:rPr lang="en-US" dirty="0"/>
              <a:t> </a:t>
            </a:r>
            <a:r>
              <a:rPr lang="en-US" dirty="0" err="1"/>
              <a:t>aşırı</a:t>
            </a:r>
            <a:r>
              <a:rPr lang="en-US" dirty="0"/>
              <a:t> </a:t>
            </a:r>
            <a:r>
              <a:rPr lang="en-US" dirty="0" err="1"/>
              <a:t>yüklenmesi</a:t>
            </a:r>
            <a:r>
              <a:rPr lang="en-US" dirty="0"/>
              <a:t> </a:t>
            </a:r>
            <a:r>
              <a:rPr lang="en-US" dirty="0" err="1"/>
              <a:t>belirtilerinin</a:t>
            </a:r>
            <a:r>
              <a:rPr lang="en-US" dirty="0"/>
              <a:t> </a:t>
            </a:r>
            <a:r>
              <a:rPr lang="en-US" dirty="0" err="1"/>
              <a:t>olmaması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en-US" dirty="0"/>
              <a:t> </a:t>
            </a:r>
            <a:r>
              <a:rPr lang="tr-TR" dirty="0"/>
              <a:t>B</a:t>
            </a:r>
            <a:r>
              <a:rPr lang="en-US" dirty="0" err="1"/>
              <a:t>irincil</a:t>
            </a:r>
            <a:r>
              <a:rPr lang="en-US" dirty="0"/>
              <a:t> son </a:t>
            </a:r>
            <a:r>
              <a:rPr lang="en-US" dirty="0" err="1"/>
              <a:t>nokta</a:t>
            </a:r>
            <a:r>
              <a:rPr lang="en-US" dirty="0"/>
              <a:t>, </a:t>
            </a:r>
            <a:r>
              <a:rPr lang="en-US" dirty="0" err="1"/>
              <a:t>asetazolamid</a:t>
            </a:r>
            <a:r>
              <a:rPr lang="en-US" dirty="0"/>
              <a:t> </a:t>
            </a:r>
            <a:r>
              <a:rPr lang="en-US" dirty="0" err="1"/>
              <a:t>grubundaki</a:t>
            </a:r>
            <a:r>
              <a:rPr lang="en-US" dirty="0"/>
              <a:t> 256 </a:t>
            </a:r>
            <a:r>
              <a:rPr lang="en-US" dirty="0" err="1"/>
              <a:t>hastanın</a:t>
            </a:r>
            <a:r>
              <a:rPr lang="en-US" dirty="0"/>
              <a:t> 108'inde (% 42.2)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plasebo</a:t>
            </a:r>
            <a:r>
              <a:rPr lang="en-US" dirty="0"/>
              <a:t> </a:t>
            </a:r>
            <a:r>
              <a:rPr lang="en-US" dirty="0" err="1"/>
              <a:t>grubundaki</a:t>
            </a:r>
            <a:r>
              <a:rPr lang="en-US" dirty="0"/>
              <a:t> 259 </a:t>
            </a:r>
            <a:r>
              <a:rPr lang="en-US" dirty="0" err="1"/>
              <a:t>hastanın</a:t>
            </a:r>
            <a:r>
              <a:rPr lang="en-US" dirty="0"/>
              <a:t> 79'unda (% 30.5) </a:t>
            </a:r>
            <a:r>
              <a:rPr lang="en-US" dirty="0" err="1"/>
              <a:t>elde</a:t>
            </a:r>
            <a:r>
              <a:rPr lang="en-US" dirty="0"/>
              <a:t> </a:t>
            </a:r>
            <a:r>
              <a:rPr lang="en-US" dirty="0" err="1"/>
              <a:t>edildi</a:t>
            </a:r>
            <a:r>
              <a:rPr lang="en-US" dirty="0"/>
              <a:t> (risk </a:t>
            </a:r>
            <a:r>
              <a:rPr lang="en-US" dirty="0" err="1"/>
              <a:t>oranı</a:t>
            </a:r>
            <a:r>
              <a:rPr lang="en-US" dirty="0"/>
              <a:t> [RR] 1.46,  % 95 CI 1.17-1.82; P &lt; .001).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48672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96" y="2366690"/>
            <a:ext cx="4914900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107504" y="5963543"/>
            <a:ext cx="88763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Konjesyon </a:t>
            </a:r>
            <a:r>
              <a:rPr lang="en-US" b="1" dirty="0" err="1"/>
              <a:t>skorları</a:t>
            </a:r>
            <a:r>
              <a:rPr lang="en-US" b="1" dirty="0"/>
              <a:t> </a:t>
            </a:r>
            <a:r>
              <a:rPr lang="en-US" dirty="0"/>
              <a:t>0 </a:t>
            </a:r>
            <a:r>
              <a:rPr lang="en-US" dirty="0" err="1"/>
              <a:t>ile</a:t>
            </a:r>
            <a:r>
              <a:rPr lang="en-US" dirty="0"/>
              <a:t> 10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değişir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ödem</a:t>
            </a:r>
            <a:r>
              <a:rPr lang="en-US" dirty="0"/>
              <a:t> </a:t>
            </a:r>
            <a:r>
              <a:rPr lang="en-US" dirty="0" err="1"/>
              <a:t>derecesi</a:t>
            </a:r>
            <a:r>
              <a:rPr lang="en-US" dirty="0"/>
              <a:t> (0 </a:t>
            </a:r>
            <a:r>
              <a:rPr lang="en-US" dirty="0" err="1"/>
              <a:t>ila</a:t>
            </a:r>
            <a:r>
              <a:rPr lang="en-US" dirty="0"/>
              <a:t> 4), </a:t>
            </a:r>
            <a:r>
              <a:rPr lang="en-US" dirty="0" err="1"/>
              <a:t>plevral</a:t>
            </a:r>
            <a:r>
              <a:rPr lang="en-US" dirty="0"/>
              <a:t> </a:t>
            </a:r>
            <a:r>
              <a:rPr lang="en-US" dirty="0" err="1"/>
              <a:t>efüzyon</a:t>
            </a:r>
            <a:r>
              <a:rPr lang="en-US" dirty="0"/>
              <a:t> (0 </a:t>
            </a:r>
            <a:r>
              <a:rPr lang="en-US" dirty="0" err="1"/>
              <a:t>ila</a:t>
            </a:r>
            <a:r>
              <a:rPr lang="en-US" dirty="0"/>
              <a:t> 3)</a:t>
            </a:r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asit</a:t>
            </a:r>
            <a:r>
              <a:rPr lang="en-US" dirty="0"/>
              <a:t> (0 </a:t>
            </a:r>
            <a:r>
              <a:rPr lang="en-US" dirty="0" err="1"/>
              <a:t>ila</a:t>
            </a:r>
            <a:r>
              <a:rPr lang="en-US" dirty="0"/>
              <a:t> 3) </a:t>
            </a:r>
            <a:r>
              <a:rPr lang="en-US" dirty="0" err="1"/>
              <a:t>puanlarının</a:t>
            </a:r>
            <a:r>
              <a:rPr lang="en-US" dirty="0"/>
              <a:t> </a:t>
            </a:r>
            <a:r>
              <a:rPr lang="en-US" dirty="0" err="1"/>
              <a:t>toplamı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tanımlanır</a:t>
            </a:r>
            <a:r>
              <a:rPr lang="en-US" dirty="0"/>
              <a:t>;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ölçeklerde</a:t>
            </a:r>
            <a:r>
              <a:rPr lang="en-US" dirty="0"/>
              <a:t>,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puanlar</a:t>
            </a:r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kötü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durumu</a:t>
            </a:r>
            <a:r>
              <a:rPr lang="en-US" dirty="0"/>
              <a:t> </a:t>
            </a:r>
            <a:r>
              <a:rPr lang="en-US" dirty="0" err="1"/>
              <a:t>gösterir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7672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2780928"/>
            <a:ext cx="8229600" cy="3921299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/>
              <a:t>Asetazolamid</a:t>
            </a:r>
            <a:r>
              <a:rPr lang="en-US" dirty="0"/>
              <a:t> </a:t>
            </a:r>
            <a:r>
              <a:rPr lang="en-US" dirty="0" err="1"/>
              <a:t>grubunda</a:t>
            </a:r>
            <a:r>
              <a:rPr lang="en-US" dirty="0"/>
              <a:t> 76 </a:t>
            </a:r>
            <a:r>
              <a:rPr lang="en-US" dirty="0" err="1"/>
              <a:t>hastada</a:t>
            </a:r>
            <a:r>
              <a:rPr lang="en-US" dirty="0"/>
              <a:t> (% 29.7)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plasebo</a:t>
            </a:r>
            <a:r>
              <a:rPr lang="en-US" dirty="0"/>
              <a:t> </a:t>
            </a:r>
            <a:r>
              <a:rPr lang="en-US" dirty="0" err="1"/>
              <a:t>grubunda</a:t>
            </a:r>
            <a:r>
              <a:rPr lang="en-US" dirty="0"/>
              <a:t> 72 </a:t>
            </a:r>
            <a:r>
              <a:rPr lang="en-US" dirty="0" err="1"/>
              <a:t>hastada</a:t>
            </a:r>
            <a:r>
              <a:rPr lang="en-US" dirty="0"/>
              <a:t> (% 27.8) son </a:t>
            </a:r>
            <a:r>
              <a:rPr lang="en-US" dirty="0" err="1"/>
              <a:t>nokta</a:t>
            </a:r>
            <a:r>
              <a:rPr lang="en-US" dirty="0"/>
              <a:t> </a:t>
            </a:r>
            <a:r>
              <a:rPr lang="en-US" dirty="0" err="1"/>
              <a:t>bileşeni;KY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nedenlere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/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yeniden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meydana</a:t>
            </a:r>
            <a:r>
              <a:rPr lang="en-US" dirty="0"/>
              <a:t> </a:t>
            </a:r>
            <a:r>
              <a:rPr lang="en-US" dirty="0" err="1"/>
              <a:t>geldi</a:t>
            </a:r>
            <a:r>
              <a:rPr lang="en-US" dirty="0"/>
              <a:t> (HR 1.07,% 95 CI 0.78-1.48). 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Hastanede</a:t>
            </a:r>
            <a:r>
              <a:rPr lang="en-US" dirty="0"/>
              <a:t> </a:t>
            </a:r>
            <a:r>
              <a:rPr lang="en-US" dirty="0" err="1"/>
              <a:t>kalış</a:t>
            </a:r>
            <a:r>
              <a:rPr lang="en-US" dirty="0"/>
              <a:t> </a:t>
            </a:r>
            <a:r>
              <a:rPr lang="en-US" dirty="0" err="1"/>
              <a:t>süresi</a:t>
            </a:r>
            <a:r>
              <a:rPr lang="en-US" dirty="0"/>
              <a:t> </a:t>
            </a:r>
            <a:r>
              <a:rPr lang="en-US" dirty="0" err="1"/>
              <a:t>plaseboya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</a:t>
            </a:r>
            <a:r>
              <a:rPr lang="en-US" dirty="0" err="1"/>
              <a:t>asetazolamid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1 </a:t>
            </a:r>
            <a:r>
              <a:rPr lang="en-US" dirty="0" err="1"/>
              <a:t>gün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kısaydı</a:t>
            </a:r>
            <a:r>
              <a:rPr lang="en-US" dirty="0"/>
              <a:t> (8.8 [% 95 CI 8.0-9.5] vs. 9.9 [% 95 CI 9.1-10.8] </a:t>
            </a:r>
            <a:r>
              <a:rPr lang="en-US" dirty="0" err="1"/>
              <a:t>gün</a:t>
            </a:r>
            <a:r>
              <a:rPr lang="en-US" dirty="0"/>
              <a:t>). 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Asetazolamid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plasebo</a:t>
            </a:r>
            <a:r>
              <a:rPr lang="en-US" dirty="0"/>
              <a:t> </a:t>
            </a:r>
            <a:r>
              <a:rPr lang="en-US" dirty="0" err="1"/>
              <a:t>grupları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advers</a:t>
            </a:r>
            <a:r>
              <a:rPr lang="en-US" dirty="0"/>
              <a:t> </a:t>
            </a:r>
            <a:r>
              <a:rPr lang="en-US" dirty="0" err="1"/>
              <a:t>olaylar</a:t>
            </a:r>
            <a:r>
              <a:rPr lang="en-US" dirty="0"/>
              <a:t> </a:t>
            </a:r>
            <a:r>
              <a:rPr lang="en-US" dirty="0" err="1"/>
              <a:t>benzer</a:t>
            </a:r>
            <a:r>
              <a:rPr lang="en-US" dirty="0"/>
              <a:t>. </a:t>
            </a:r>
            <a:endParaRPr lang="tr-TR" dirty="0"/>
          </a:p>
          <a:p>
            <a:endParaRPr lang="tr-TR" dirty="0"/>
          </a:p>
          <a:p>
            <a:r>
              <a:rPr lang="en-US" dirty="0"/>
              <a:t> Bu </a:t>
            </a:r>
            <a:r>
              <a:rPr lang="en-US" dirty="0" err="1"/>
              <a:t>sonuçlar</a:t>
            </a:r>
            <a:r>
              <a:rPr lang="en-US" dirty="0"/>
              <a:t>, </a:t>
            </a:r>
            <a:r>
              <a:rPr lang="en-US" dirty="0" err="1"/>
              <a:t>konjesyonun</a:t>
            </a:r>
            <a:r>
              <a:rPr lang="en-US" dirty="0"/>
              <a:t> </a:t>
            </a:r>
            <a:r>
              <a:rPr lang="en-US" dirty="0" err="1"/>
              <a:t>giderilmesine</a:t>
            </a:r>
            <a:r>
              <a:rPr lang="en-US" dirty="0"/>
              <a:t> </a:t>
            </a:r>
            <a:r>
              <a:rPr lang="en-US" dirty="0" err="1"/>
              <a:t>yardımcı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standart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diüretik </a:t>
            </a:r>
            <a:r>
              <a:rPr lang="en-US" dirty="0" err="1"/>
              <a:t>rejime</a:t>
            </a:r>
            <a:r>
              <a:rPr lang="en-US" dirty="0"/>
              <a:t> </a:t>
            </a:r>
            <a:r>
              <a:rPr lang="en-US" dirty="0" err="1"/>
              <a:t>asetazolamid</a:t>
            </a:r>
            <a:r>
              <a:rPr lang="en-US" dirty="0"/>
              <a:t> </a:t>
            </a:r>
            <a:r>
              <a:rPr lang="en-US" dirty="0" err="1"/>
              <a:t>eklenmesini</a:t>
            </a:r>
            <a:r>
              <a:rPr lang="en-US" dirty="0"/>
              <a:t> </a:t>
            </a:r>
            <a:r>
              <a:rPr lang="en-US" dirty="0" err="1"/>
              <a:t>destekledi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de, </a:t>
            </a:r>
            <a:r>
              <a:rPr lang="en-US" dirty="0" err="1"/>
              <a:t>sonuçlar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güvenlik</a:t>
            </a:r>
            <a:r>
              <a:rPr lang="en-US" dirty="0"/>
              <a:t> </a:t>
            </a:r>
            <a:r>
              <a:rPr lang="en-US" dirty="0" err="1"/>
              <a:t>hakkında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fazla</a:t>
            </a:r>
            <a:r>
              <a:rPr lang="en-US" dirty="0"/>
              <a:t> </a:t>
            </a:r>
            <a:r>
              <a:rPr lang="en-US" dirty="0" err="1"/>
              <a:t>veriye</a:t>
            </a:r>
            <a:r>
              <a:rPr lang="en-US" dirty="0"/>
              <a:t> </a:t>
            </a:r>
            <a:r>
              <a:rPr lang="en-US" dirty="0" err="1"/>
              <a:t>ihtiyaç</a:t>
            </a:r>
            <a:r>
              <a:rPr lang="en-US" dirty="0"/>
              <a:t> </a:t>
            </a:r>
            <a:r>
              <a:rPr lang="en-US" dirty="0" err="1"/>
              <a:t>vardır</a:t>
            </a:r>
            <a:r>
              <a:rPr lang="en-US" dirty="0"/>
              <a:t>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58577"/>
            <a:ext cx="58293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081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926" y="3068960"/>
            <a:ext cx="5704210" cy="36004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CLOROTIC </a:t>
            </a:r>
            <a:r>
              <a:rPr lang="en-US" dirty="0" err="1"/>
              <a:t>çalışma</a:t>
            </a:r>
            <a:r>
              <a:rPr lang="en-US" dirty="0"/>
              <a:t>, </a:t>
            </a:r>
            <a:r>
              <a:rPr lang="en-US" dirty="0" err="1"/>
              <a:t>akut</a:t>
            </a:r>
            <a:r>
              <a:rPr lang="en-US" dirty="0"/>
              <a:t> KY </a:t>
            </a:r>
            <a:r>
              <a:rPr lang="en-US" dirty="0" err="1"/>
              <a:t>olan</a:t>
            </a:r>
            <a:r>
              <a:rPr lang="en-US" dirty="0"/>
              <a:t> 230 hasta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tr-TR" dirty="0"/>
              <a:t>IV</a:t>
            </a:r>
            <a:r>
              <a:rPr lang="en-US" dirty="0"/>
              <a:t> </a:t>
            </a:r>
            <a:r>
              <a:rPr lang="tr-TR" dirty="0"/>
              <a:t>F</a:t>
            </a:r>
            <a:r>
              <a:rPr lang="en-US" dirty="0" err="1"/>
              <a:t>urosemide</a:t>
            </a:r>
            <a:r>
              <a:rPr lang="en-US" dirty="0"/>
              <a:t> 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oral </a:t>
            </a:r>
            <a:r>
              <a:rPr lang="en-US" dirty="0" err="1"/>
              <a:t>hidroklorotiyazid</a:t>
            </a:r>
            <a:r>
              <a:rPr lang="en-US" dirty="0"/>
              <a:t> (</a:t>
            </a:r>
            <a:r>
              <a:rPr lang="en-US" dirty="0" err="1"/>
              <a:t>tahmini</a:t>
            </a:r>
            <a:r>
              <a:rPr lang="en-US" dirty="0"/>
              <a:t> </a:t>
            </a:r>
            <a:r>
              <a:rPr lang="en-US" dirty="0" err="1"/>
              <a:t>glomerüler</a:t>
            </a:r>
            <a:r>
              <a:rPr lang="en-US" dirty="0"/>
              <a:t> </a:t>
            </a:r>
            <a:r>
              <a:rPr lang="en-US" dirty="0" err="1"/>
              <a:t>filtrasyon</a:t>
            </a:r>
            <a:r>
              <a:rPr lang="en-US" dirty="0"/>
              <a:t> </a:t>
            </a:r>
            <a:r>
              <a:rPr lang="en-US" dirty="0" err="1"/>
              <a:t>hızına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günde</a:t>
            </a:r>
            <a:r>
              <a:rPr lang="en-US" dirty="0"/>
              <a:t> 25-100 mg 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plaseboya</a:t>
            </a:r>
            <a:r>
              <a:rPr lang="en-US" dirty="0"/>
              <a:t> randomize </a:t>
            </a:r>
            <a:r>
              <a:rPr lang="en-US" dirty="0" err="1"/>
              <a:t>etti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Çalışmada</a:t>
            </a:r>
            <a:r>
              <a:rPr lang="en-US" dirty="0"/>
              <a:t>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ortak</a:t>
            </a:r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son </a:t>
            </a:r>
            <a:r>
              <a:rPr lang="en-US" dirty="0" err="1"/>
              <a:t>nokta</a:t>
            </a:r>
            <a:r>
              <a:rPr lang="en-US" dirty="0"/>
              <a:t> </a:t>
            </a:r>
            <a:r>
              <a:rPr lang="en-US" dirty="0" err="1"/>
              <a:t>vardı</a:t>
            </a:r>
            <a:r>
              <a:rPr lang="en-US" dirty="0"/>
              <a:t>, </a:t>
            </a:r>
            <a:r>
              <a:rPr lang="en-US" dirty="0" err="1"/>
              <a:t>vücut</a:t>
            </a:r>
            <a:r>
              <a:rPr lang="en-US" dirty="0"/>
              <a:t> </a:t>
            </a:r>
            <a:r>
              <a:rPr lang="en-US" dirty="0" err="1"/>
              <a:t>ağırlığındaki</a:t>
            </a:r>
            <a:r>
              <a:rPr lang="en-US" dirty="0"/>
              <a:t> </a:t>
            </a:r>
            <a:r>
              <a:rPr lang="en-US" dirty="0" err="1"/>
              <a:t>değişiklik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hasta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bildirilen</a:t>
            </a:r>
            <a:r>
              <a:rPr lang="en-US" dirty="0"/>
              <a:t> </a:t>
            </a:r>
            <a:r>
              <a:rPr lang="en-US" dirty="0" err="1"/>
              <a:t>dispne</a:t>
            </a:r>
            <a:r>
              <a:rPr lang="en-US" dirty="0"/>
              <a:t> de </a:t>
            </a:r>
            <a:r>
              <a:rPr lang="en-US" dirty="0" err="1"/>
              <a:t>randomizasyondan</a:t>
            </a:r>
            <a:r>
              <a:rPr lang="en-US" dirty="0"/>
              <a:t> 72 </a:t>
            </a:r>
            <a:r>
              <a:rPr lang="en-US" dirty="0" err="1"/>
              <a:t>saat</a:t>
            </a:r>
            <a:r>
              <a:rPr lang="tr-TR" dirty="0"/>
              <a:t> sonrası</a:t>
            </a:r>
            <a:r>
              <a:rPr lang="en-US" dirty="0"/>
              <a:t> </a:t>
            </a:r>
            <a:r>
              <a:rPr lang="en-US" dirty="0" err="1"/>
              <a:t>değişiklik</a:t>
            </a:r>
            <a:r>
              <a:rPr lang="en-US" dirty="0"/>
              <a:t>. 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8" y="34156"/>
            <a:ext cx="59817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061" y="260648"/>
            <a:ext cx="3190875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5796136" y="4941167"/>
            <a:ext cx="3083986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Oral HCTZ </a:t>
            </a:r>
            <a:r>
              <a:rPr lang="en-US" sz="1200" dirty="0" err="1"/>
              <a:t>ve</a:t>
            </a:r>
            <a:r>
              <a:rPr lang="en-US" sz="1200" dirty="0"/>
              <a:t> </a:t>
            </a:r>
            <a:r>
              <a:rPr lang="en-US" sz="1200" dirty="0" err="1"/>
              <a:t>plasebo</a:t>
            </a:r>
            <a:r>
              <a:rPr lang="en-US" sz="1200" dirty="0"/>
              <a:t> </a:t>
            </a:r>
            <a:r>
              <a:rPr lang="en-US" sz="1200" dirty="0" err="1"/>
              <a:t>dozları</a:t>
            </a:r>
            <a:r>
              <a:rPr lang="en-US" sz="1200" dirty="0"/>
              <a:t>, </a:t>
            </a:r>
            <a:endParaRPr lang="tr-TR" sz="1200" dirty="0"/>
          </a:p>
          <a:p>
            <a:r>
              <a:rPr lang="en-US" sz="1200" dirty="0" err="1"/>
              <a:t>Böbrek</a:t>
            </a:r>
            <a:r>
              <a:rPr lang="en-US" sz="1200" dirty="0"/>
              <a:t> </a:t>
            </a:r>
            <a:r>
              <a:rPr lang="en-US" sz="1200" dirty="0" err="1"/>
              <a:t>Hastalığında</a:t>
            </a:r>
            <a:r>
              <a:rPr lang="en-US" sz="1200" dirty="0"/>
              <a:t> </a:t>
            </a:r>
            <a:r>
              <a:rPr lang="en-US" sz="1200" dirty="0" err="1"/>
              <a:t>Diyet</a:t>
            </a:r>
            <a:r>
              <a:rPr lang="en-US" sz="1200" dirty="0"/>
              <a:t> </a:t>
            </a:r>
            <a:r>
              <a:rPr lang="en-US" sz="1200" dirty="0" err="1"/>
              <a:t>Modifikasyonu</a:t>
            </a:r>
            <a:r>
              <a:rPr lang="en-US" sz="1200" dirty="0"/>
              <a:t> </a:t>
            </a:r>
            <a:endParaRPr lang="tr-TR" sz="1200" dirty="0"/>
          </a:p>
          <a:p>
            <a:r>
              <a:rPr lang="en-US" sz="1200" dirty="0" err="1"/>
              <a:t>formülü</a:t>
            </a:r>
            <a:r>
              <a:rPr lang="en-US" sz="1200" dirty="0"/>
              <a:t> </a:t>
            </a:r>
            <a:r>
              <a:rPr lang="en-US" sz="1200" dirty="0" err="1"/>
              <a:t>kullanılarak</a:t>
            </a:r>
            <a:r>
              <a:rPr lang="en-US" sz="1200" dirty="0"/>
              <a:t> </a:t>
            </a:r>
            <a:r>
              <a:rPr lang="en-US" sz="1200" dirty="0" err="1"/>
              <a:t>tahmin</a:t>
            </a:r>
            <a:r>
              <a:rPr lang="en-US" sz="1200" dirty="0"/>
              <a:t> </a:t>
            </a:r>
            <a:r>
              <a:rPr lang="en-US" sz="1200" dirty="0" err="1"/>
              <a:t>edilen</a:t>
            </a:r>
            <a:r>
              <a:rPr lang="en-US" sz="1200" dirty="0"/>
              <a:t> </a:t>
            </a:r>
            <a:r>
              <a:rPr lang="en-US" sz="1200" dirty="0" err="1"/>
              <a:t>glomerüler</a:t>
            </a:r>
            <a:r>
              <a:rPr lang="en-US" sz="1200" dirty="0"/>
              <a:t> </a:t>
            </a:r>
            <a:endParaRPr lang="tr-TR" sz="1200" dirty="0"/>
          </a:p>
          <a:p>
            <a:r>
              <a:rPr lang="en-US" sz="1200" dirty="0" err="1"/>
              <a:t>filtrasyon</a:t>
            </a:r>
            <a:r>
              <a:rPr lang="en-US" sz="1200" dirty="0"/>
              <a:t> </a:t>
            </a:r>
            <a:r>
              <a:rPr lang="en-US" sz="1200" dirty="0" err="1"/>
              <a:t>hızına</a:t>
            </a:r>
            <a:r>
              <a:rPr lang="en-US" sz="1200" dirty="0"/>
              <a:t> </a:t>
            </a:r>
            <a:r>
              <a:rPr lang="en-US" sz="1200" dirty="0" err="1"/>
              <a:t>göre</a:t>
            </a:r>
            <a:r>
              <a:rPr lang="en-US" sz="1200" dirty="0"/>
              <a:t> </a:t>
            </a:r>
            <a:r>
              <a:rPr lang="en-US" sz="1200" dirty="0" err="1"/>
              <a:t>aşağıdaki</a:t>
            </a:r>
            <a:r>
              <a:rPr lang="en-US" sz="1200" dirty="0"/>
              <a:t> </a:t>
            </a:r>
            <a:r>
              <a:rPr lang="en-US" sz="1200" dirty="0" err="1"/>
              <a:t>gibi</a:t>
            </a:r>
            <a:r>
              <a:rPr lang="en-US" sz="1200" dirty="0"/>
              <a:t> </a:t>
            </a:r>
            <a:r>
              <a:rPr lang="en-US" sz="1200" dirty="0" err="1"/>
              <a:t>ayarlandı</a:t>
            </a:r>
            <a:r>
              <a:rPr lang="en-US" sz="1200" dirty="0"/>
              <a:t>:</a:t>
            </a:r>
            <a:endParaRPr lang="tr-TR" sz="1200" dirty="0"/>
          </a:p>
          <a:p>
            <a:r>
              <a:rPr lang="en-US" sz="1200" dirty="0"/>
              <a:t> &gt;50 mL / </a:t>
            </a:r>
            <a:r>
              <a:rPr lang="en-US" sz="1200" dirty="0" err="1"/>
              <a:t>dak</a:t>
            </a:r>
            <a:r>
              <a:rPr lang="en-US" sz="1200" dirty="0"/>
              <a:t>: </a:t>
            </a:r>
            <a:r>
              <a:rPr lang="en-US" sz="1200" dirty="0" err="1"/>
              <a:t>günde</a:t>
            </a:r>
            <a:r>
              <a:rPr lang="en-US" sz="1200" dirty="0"/>
              <a:t> 25 mg; 20–50 mL/</a:t>
            </a:r>
            <a:r>
              <a:rPr lang="en-US" sz="1200" dirty="0" err="1"/>
              <a:t>dk</a:t>
            </a:r>
            <a:r>
              <a:rPr lang="en-US" sz="1200" dirty="0"/>
              <a:t>: </a:t>
            </a:r>
            <a:endParaRPr lang="tr-TR" sz="1200" dirty="0"/>
          </a:p>
          <a:p>
            <a:r>
              <a:rPr lang="en-US" sz="1200" dirty="0" err="1"/>
              <a:t>günde</a:t>
            </a:r>
            <a:r>
              <a:rPr lang="en-US" sz="1200" dirty="0"/>
              <a:t> 50 mg; </a:t>
            </a:r>
            <a:r>
              <a:rPr lang="en-US" sz="1200" dirty="0" err="1"/>
              <a:t>ve</a:t>
            </a:r>
            <a:r>
              <a:rPr lang="en-US" sz="1200" dirty="0"/>
              <a:t> &lt;20 mL / </a:t>
            </a:r>
            <a:r>
              <a:rPr lang="en-US" sz="1200" dirty="0" err="1"/>
              <a:t>dak</a:t>
            </a:r>
            <a:r>
              <a:rPr lang="en-US" sz="1200" dirty="0"/>
              <a:t>: </a:t>
            </a:r>
            <a:r>
              <a:rPr lang="en-US" sz="1200" dirty="0" err="1"/>
              <a:t>günde</a:t>
            </a:r>
            <a:r>
              <a:rPr lang="en-US" sz="1200" dirty="0"/>
              <a:t> 100 mg</a:t>
            </a:r>
          </a:p>
        </p:txBody>
      </p:sp>
    </p:spTree>
    <p:extLst>
      <p:ext uri="{BB962C8B-B14F-4D97-AF65-F5344CB8AC3E}">
        <p14:creationId xmlns:p14="http://schemas.microsoft.com/office/powerpoint/2010/main" val="98115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5085184"/>
            <a:ext cx="8229600" cy="1429619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Hidroklorotiyazid</a:t>
            </a:r>
            <a:r>
              <a:rPr lang="en-US" dirty="0"/>
              <a:t> </a:t>
            </a:r>
            <a:r>
              <a:rPr lang="en-US" dirty="0" err="1"/>
              <a:t>hastaları</a:t>
            </a:r>
            <a:r>
              <a:rPr lang="en-US" dirty="0"/>
              <a:t>, </a:t>
            </a:r>
            <a:r>
              <a:rPr lang="en-US" dirty="0" err="1"/>
              <a:t>plasebo</a:t>
            </a:r>
            <a:r>
              <a:rPr lang="en-US" dirty="0"/>
              <a:t> </a:t>
            </a:r>
            <a:r>
              <a:rPr lang="en-US" dirty="0" err="1"/>
              <a:t>kullananlara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72 </a:t>
            </a:r>
            <a:r>
              <a:rPr lang="en-US" dirty="0" err="1"/>
              <a:t>saatte</a:t>
            </a:r>
            <a:r>
              <a:rPr lang="en-US" dirty="0"/>
              <a:t> </a:t>
            </a:r>
            <a:r>
              <a:rPr lang="en-US" dirty="0" err="1"/>
              <a:t>vücut</a:t>
            </a:r>
            <a:r>
              <a:rPr lang="en-US" dirty="0"/>
              <a:t> </a:t>
            </a:r>
            <a:r>
              <a:rPr lang="en-US" dirty="0" err="1"/>
              <a:t>ağırlığında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azalmaya</a:t>
            </a:r>
            <a:r>
              <a:rPr lang="en-US" dirty="0"/>
              <a:t> </a:t>
            </a:r>
            <a:r>
              <a:rPr lang="en-US" dirty="0" err="1"/>
              <a:t>sahipti</a:t>
            </a:r>
            <a:r>
              <a:rPr lang="en-US" dirty="0"/>
              <a:t>                         (−2.3'e </a:t>
            </a:r>
            <a:r>
              <a:rPr lang="en-US" dirty="0" err="1"/>
              <a:t>karşı</a:t>
            </a:r>
            <a:r>
              <a:rPr lang="en-US" dirty="0"/>
              <a:t> -1.5 kg; </a:t>
            </a:r>
            <a:r>
              <a:rPr lang="en-US" dirty="0" err="1"/>
              <a:t>düzeltilmiş</a:t>
            </a:r>
            <a:r>
              <a:rPr lang="en-US" dirty="0"/>
              <a:t> </a:t>
            </a:r>
            <a:r>
              <a:rPr lang="en-US" dirty="0" err="1"/>
              <a:t>tahmini</a:t>
            </a:r>
            <a:r>
              <a:rPr lang="en-US" dirty="0"/>
              <a:t> fark −1.14 kg,% 95 CI −1.84 </a:t>
            </a:r>
            <a:r>
              <a:rPr lang="en-US" dirty="0" err="1"/>
              <a:t>ila</a:t>
            </a:r>
            <a:r>
              <a:rPr lang="en-US" dirty="0"/>
              <a:t> -0.42 kg; P = .002). </a:t>
            </a:r>
            <a:endParaRPr lang="tr-TR" dirty="0"/>
          </a:p>
          <a:p>
            <a:endParaRPr lang="tr-TR" dirty="0"/>
          </a:p>
          <a:p>
            <a:endParaRPr lang="en-US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0648"/>
            <a:ext cx="6010275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257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789040"/>
            <a:ext cx="8229600" cy="280831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Hasta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bildirilen</a:t>
            </a:r>
            <a:r>
              <a:rPr lang="en-US" dirty="0"/>
              <a:t> </a:t>
            </a:r>
            <a:r>
              <a:rPr lang="en-US" dirty="0" err="1"/>
              <a:t>dispnedeki</a:t>
            </a:r>
            <a:r>
              <a:rPr lang="en-US" dirty="0"/>
              <a:t> </a:t>
            </a:r>
            <a:r>
              <a:rPr lang="en-US" dirty="0" err="1"/>
              <a:t>değişiklikler</a:t>
            </a:r>
            <a:r>
              <a:rPr lang="en-US" dirty="0"/>
              <a:t>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grup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benzerdi</a:t>
            </a:r>
            <a:r>
              <a:rPr lang="en-US" dirty="0"/>
              <a:t>.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en-US" dirty="0" err="1"/>
              <a:t>Hidroklorotiyazid</a:t>
            </a:r>
            <a:r>
              <a:rPr lang="en-US" dirty="0"/>
              <a:t> (% 46.5) </a:t>
            </a:r>
            <a:r>
              <a:rPr lang="en-US" dirty="0" err="1"/>
              <a:t>hastalarında</a:t>
            </a:r>
            <a:r>
              <a:rPr lang="en-US" dirty="0"/>
              <a:t> </a:t>
            </a:r>
            <a:r>
              <a:rPr lang="en-US" dirty="0" err="1"/>
              <a:t>plasebo</a:t>
            </a:r>
            <a:r>
              <a:rPr lang="en-US" dirty="0"/>
              <a:t> (% 17.2)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karşılaştırıldığında</a:t>
            </a:r>
            <a:r>
              <a:rPr lang="en-US" dirty="0"/>
              <a:t> serum </a:t>
            </a:r>
            <a:r>
              <a:rPr lang="en-US" dirty="0" err="1"/>
              <a:t>kreatinin</a:t>
            </a:r>
            <a:r>
              <a:rPr lang="en-US" dirty="0"/>
              <a:t> </a:t>
            </a:r>
            <a:r>
              <a:rPr lang="en-US" dirty="0" err="1"/>
              <a:t>artışı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sık</a:t>
            </a:r>
            <a:r>
              <a:rPr lang="en-US" dirty="0"/>
              <a:t> </a:t>
            </a:r>
            <a:r>
              <a:rPr lang="en-US" dirty="0" err="1"/>
              <a:t>meydana</a:t>
            </a:r>
            <a:r>
              <a:rPr lang="en-US" dirty="0"/>
              <a:t> </a:t>
            </a:r>
            <a:r>
              <a:rPr lang="en-US" dirty="0" err="1"/>
              <a:t>geldi</a:t>
            </a:r>
            <a:r>
              <a:rPr lang="en-US" dirty="0"/>
              <a:t> (P &lt; .001).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 </a:t>
            </a:r>
            <a:endParaRPr lang="tr-TR" dirty="0"/>
          </a:p>
          <a:p>
            <a:r>
              <a:rPr lang="en-US" dirty="0"/>
              <a:t>KY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yeniden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nedenlere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oranları</a:t>
            </a:r>
            <a:r>
              <a:rPr lang="en-US" dirty="0"/>
              <a:t>, </a:t>
            </a:r>
            <a:r>
              <a:rPr lang="en-US" dirty="0" err="1"/>
              <a:t>kalış</a:t>
            </a:r>
            <a:r>
              <a:rPr lang="en-US" dirty="0"/>
              <a:t> </a:t>
            </a:r>
            <a:r>
              <a:rPr lang="en-US" dirty="0" err="1"/>
              <a:t>süresi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gruplar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benzerdi</a:t>
            </a:r>
            <a:r>
              <a:rPr lang="en-US" dirty="0"/>
              <a:t>.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en-US" dirty="0" err="1"/>
              <a:t>Klinik</a:t>
            </a:r>
            <a:r>
              <a:rPr lang="en-US" dirty="0"/>
              <a:t> </a:t>
            </a:r>
            <a:r>
              <a:rPr lang="en-US" dirty="0" err="1"/>
              <a:t>sonuçlar</a:t>
            </a:r>
            <a:r>
              <a:rPr lang="en-US" dirty="0"/>
              <a:t> </a:t>
            </a:r>
            <a:r>
              <a:rPr lang="en-US" dirty="0" err="1"/>
              <a:t>üzerinde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etkinin</a:t>
            </a:r>
            <a:r>
              <a:rPr lang="en-US" dirty="0"/>
              <a:t> </a:t>
            </a:r>
            <a:r>
              <a:rPr lang="en-US" dirty="0" err="1"/>
              <a:t>olmaması</a:t>
            </a:r>
            <a:r>
              <a:rPr lang="en-US" dirty="0"/>
              <a:t>, </a:t>
            </a:r>
            <a:r>
              <a:rPr lang="en-US" dirty="0" err="1"/>
              <a:t>mevcut</a:t>
            </a:r>
            <a:r>
              <a:rPr lang="en-US" dirty="0"/>
              <a:t> </a:t>
            </a:r>
            <a:r>
              <a:rPr lang="en-US" dirty="0" err="1"/>
              <a:t>kılavuz</a:t>
            </a:r>
            <a:r>
              <a:rPr lang="en-US" dirty="0"/>
              <a:t> </a:t>
            </a:r>
            <a:r>
              <a:rPr lang="en-US" dirty="0" err="1"/>
              <a:t>güncellemesinde</a:t>
            </a:r>
            <a:r>
              <a:rPr lang="en-US" dirty="0"/>
              <a:t> </a:t>
            </a:r>
            <a:r>
              <a:rPr lang="en-US" dirty="0" err="1"/>
              <a:t>herhangi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tavsiye</a:t>
            </a:r>
            <a:r>
              <a:rPr lang="en-US" dirty="0"/>
              <a:t> </a:t>
            </a:r>
            <a:r>
              <a:rPr lang="en-US" dirty="0" err="1"/>
              <a:t>getirmedi</a:t>
            </a:r>
            <a:r>
              <a:rPr lang="en-US" dirty="0"/>
              <a:t>. </a:t>
            </a:r>
            <a:endParaRPr lang="tr-TR" dirty="0"/>
          </a:p>
          <a:p>
            <a:endParaRPr lang="tr-T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770572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289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611560" y="1628800"/>
            <a:ext cx="7772400" cy="1362075"/>
          </a:xfrm>
        </p:spPr>
        <p:txBody>
          <a:bodyPr/>
          <a:lstStyle/>
          <a:p>
            <a:r>
              <a:rPr lang="en-US" i="1" dirty="0" err="1"/>
              <a:t>Akut</a:t>
            </a:r>
            <a:r>
              <a:rPr lang="en-US" i="1" dirty="0"/>
              <a:t> </a:t>
            </a:r>
            <a:r>
              <a:rPr lang="en-US" i="1" dirty="0" err="1"/>
              <a:t>kalp</a:t>
            </a:r>
            <a:r>
              <a:rPr lang="en-US" i="1" dirty="0"/>
              <a:t> </a:t>
            </a:r>
            <a:r>
              <a:rPr lang="en-US" i="1" dirty="0" err="1"/>
              <a:t>yetmezliği</a:t>
            </a:r>
            <a:r>
              <a:rPr lang="en-US" i="1" dirty="0"/>
              <a:t> </a:t>
            </a:r>
            <a:endParaRPr lang="en-US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Sodyum-glikoz</a:t>
            </a:r>
            <a:r>
              <a:rPr lang="en-US" sz="4400" dirty="0"/>
              <a:t> </a:t>
            </a:r>
            <a:r>
              <a:rPr lang="en-US" sz="4400" dirty="0" err="1"/>
              <a:t>ko-taşıyıcı</a:t>
            </a:r>
            <a:r>
              <a:rPr lang="en-US" sz="4400" dirty="0"/>
              <a:t> 2 </a:t>
            </a:r>
            <a:r>
              <a:rPr lang="en-US" sz="4400" dirty="0" err="1"/>
              <a:t>inhibitörleri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8348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789040"/>
            <a:ext cx="8229600" cy="295232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EMPULSE, </a:t>
            </a:r>
            <a:r>
              <a:rPr lang="en-US" dirty="0" err="1"/>
              <a:t>akut</a:t>
            </a:r>
            <a:r>
              <a:rPr lang="en-US" dirty="0"/>
              <a:t> </a:t>
            </a:r>
            <a:r>
              <a:rPr lang="tr-TR" dirty="0"/>
              <a:t>KY</a:t>
            </a:r>
            <a:r>
              <a:rPr lang="en-US" dirty="0"/>
              <a:t> </a:t>
            </a:r>
            <a:r>
              <a:rPr lang="en-US" dirty="0" err="1"/>
              <a:t>nedeniyle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yatırılan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</a:t>
            </a:r>
            <a:r>
              <a:rPr lang="en-US" dirty="0" err="1"/>
              <a:t>empagliflozinin</a:t>
            </a:r>
            <a:r>
              <a:rPr lang="en-US" dirty="0"/>
              <a:t> </a:t>
            </a:r>
            <a:r>
              <a:rPr lang="en-US" dirty="0" err="1"/>
              <a:t>erken</a:t>
            </a:r>
            <a:r>
              <a:rPr lang="en-US" dirty="0"/>
              <a:t> </a:t>
            </a:r>
            <a:r>
              <a:rPr lang="en-US" dirty="0" err="1"/>
              <a:t>başlatılmasının</a:t>
            </a:r>
            <a:r>
              <a:rPr lang="en-US" dirty="0"/>
              <a:t> </a:t>
            </a:r>
            <a:r>
              <a:rPr lang="en-US" dirty="0" err="1"/>
              <a:t>etkinliğini</a:t>
            </a:r>
            <a:r>
              <a:rPr lang="en-US" dirty="0"/>
              <a:t> test </a:t>
            </a:r>
            <a:r>
              <a:rPr lang="en-US" dirty="0" err="1"/>
              <a:t>etti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</a:t>
            </a:r>
            <a:r>
              <a:rPr lang="en-US" dirty="0" err="1"/>
              <a:t>sonlanım</a:t>
            </a:r>
            <a:r>
              <a:rPr lang="en-US" dirty="0"/>
              <a:t> </a:t>
            </a:r>
            <a:r>
              <a:rPr lang="en-US" dirty="0" err="1"/>
              <a:t>noktası</a:t>
            </a:r>
            <a:r>
              <a:rPr lang="en-US" dirty="0"/>
              <a:t>, </a:t>
            </a:r>
            <a:r>
              <a:rPr lang="en-US" dirty="0" err="1"/>
              <a:t>herhangi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nedenden</a:t>
            </a:r>
            <a:r>
              <a:rPr lang="en-US" dirty="0"/>
              <a:t> </a:t>
            </a:r>
            <a:r>
              <a:rPr lang="en-US" dirty="0" err="1"/>
              <a:t>kaynaklanan</a:t>
            </a:r>
            <a:r>
              <a:rPr lang="en-US" dirty="0"/>
              <a:t> </a:t>
            </a:r>
            <a:r>
              <a:rPr lang="en-US" dirty="0" err="1"/>
              <a:t>ölümün</a:t>
            </a:r>
            <a:r>
              <a:rPr lang="en-US" dirty="0"/>
              <a:t> </a:t>
            </a:r>
            <a:r>
              <a:rPr lang="en-US" dirty="0" err="1"/>
              <a:t>hiyerarşik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bileşimi</a:t>
            </a:r>
            <a:r>
              <a:rPr lang="en-US" dirty="0"/>
              <a:t>,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 </a:t>
            </a:r>
            <a:r>
              <a:rPr lang="en-US" dirty="0"/>
              <a:t>KY </a:t>
            </a:r>
            <a:r>
              <a:rPr lang="en-US" dirty="0" err="1"/>
              <a:t>olaylarının</a:t>
            </a:r>
            <a:r>
              <a:rPr lang="en-US" dirty="0"/>
              <a:t> </a:t>
            </a:r>
            <a:r>
              <a:rPr lang="en-US" dirty="0" err="1"/>
              <a:t>sayısı</a:t>
            </a:r>
            <a:r>
              <a:rPr lang="en-US" dirty="0"/>
              <a:t> 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 Sonraki </a:t>
            </a:r>
            <a:r>
              <a:rPr lang="en-US" dirty="0"/>
              <a:t>ilk KY </a:t>
            </a:r>
            <a:r>
              <a:rPr lang="en-US" dirty="0" err="1"/>
              <a:t>olayına</a:t>
            </a:r>
            <a:r>
              <a:rPr lang="en-US" dirty="0"/>
              <a:t> </a:t>
            </a:r>
            <a:r>
              <a:rPr lang="en-US" dirty="0" err="1"/>
              <a:t>kadar</a:t>
            </a:r>
            <a:r>
              <a:rPr lang="en-US" dirty="0"/>
              <a:t> </a:t>
            </a:r>
            <a:r>
              <a:rPr lang="en-US" dirty="0" err="1"/>
              <a:t>geçen</a:t>
            </a:r>
            <a:r>
              <a:rPr lang="en-US" dirty="0"/>
              <a:t> s</a:t>
            </a:r>
            <a:r>
              <a:rPr lang="tr-TR" dirty="0"/>
              <a:t>üre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Kansas City </a:t>
            </a:r>
            <a:r>
              <a:rPr lang="en-US" dirty="0" err="1"/>
              <a:t>Kardiyomiyopati</a:t>
            </a:r>
            <a:r>
              <a:rPr lang="en-US" dirty="0"/>
              <a:t> </a:t>
            </a:r>
            <a:r>
              <a:rPr lang="en-US" dirty="0" err="1"/>
              <a:t>Anketi'ndeki</a:t>
            </a:r>
            <a:r>
              <a:rPr lang="en-US" dirty="0"/>
              <a:t> </a:t>
            </a:r>
            <a:r>
              <a:rPr lang="en-US" dirty="0" err="1"/>
              <a:t>taban</a:t>
            </a:r>
            <a:r>
              <a:rPr lang="en-US" dirty="0"/>
              <a:t> </a:t>
            </a:r>
            <a:r>
              <a:rPr lang="en-US" dirty="0" err="1"/>
              <a:t>çizgisinden</a:t>
            </a:r>
            <a:r>
              <a:rPr lang="en-US" dirty="0"/>
              <a:t> </a:t>
            </a:r>
            <a:r>
              <a:rPr lang="en-US" dirty="0" err="1"/>
              <a:t>değişimde</a:t>
            </a:r>
            <a:r>
              <a:rPr lang="en-US" dirty="0"/>
              <a:t> ≥5 </a:t>
            </a:r>
            <a:r>
              <a:rPr lang="en-US" dirty="0" err="1"/>
              <a:t>puanlık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fark</a:t>
            </a:r>
            <a:r>
              <a:rPr lang="en-US" dirty="0"/>
              <a:t> </a:t>
            </a:r>
            <a:r>
              <a:rPr lang="en-US" dirty="0" err="1"/>
              <a:t>kullanılarak</a:t>
            </a:r>
            <a:r>
              <a:rPr lang="en-US" dirty="0"/>
              <a:t> </a:t>
            </a:r>
            <a:r>
              <a:rPr lang="en-US" dirty="0" err="1"/>
              <a:t>tanımlanan</a:t>
            </a:r>
            <a:r>
              <a:rPr lang="en-US" dirty="0"/>
              <a:t> '</a:t>
            </a:r>
            <a:r>
              <a:rPr lang="en-US" dirty="0" err="1"/>
              <a:t>klinik</a:t>
            </a:r>
            <a:r>
              <a:rPr lang="en-US" dirty="0"/>
              <a:t> </a:t>
            </a:r>
            <a:r>
              <a:rPr lang="en-US" dirty="0" err="1"/>
              <a:t>fayda</a:t>
            </a:r>
            <a:r>
              <a:rPr lang="en-US" dirty="0"/>
              <a:t>' </a:t>
            </a:r>
            <a:r>
              <a:rPr lang="en-US" dirty="0" err="1"/>
              <a:t>idi</a:t>
            </a:r>
            <a:r>
              <a:rPr lang="en-US" dirty="0"/>
              <a:t>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576262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64419"/>
            <a:ext cx="29813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809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608153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KY </a:t>
            </a:r>
            <a:r>
              <a:rPr lang="en-US" dirty="0" err="1"/>
              <a:t>olayları</a:t>
            </a:r>
            <a:r>
              <a:rPr lang="tr-TR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yatışları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A</a:t>
            </a:r>
            <a:r>
              <a:rPr lang="en-US" dirty="0" err="1"/>
              <a:t>cil</a:t>
            </a:r>
            <a:r>
              <a:rPr lang="en-US" dirty="0"/>
              <a:t> KY </a:t>
            </a:r>
            <a:r>
              <a:rPr lang="en-US" dirty="0" err="1"/>
              <a:t>vizitleri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P</a:t>
            </a:r>
            <a:r>
              <a:rPr lang="en-US" dirty="0" err="1"/>
              <a:t>lanlanmamış</a:t>
            </a:r>
            <a:r>
              <a:rPr lang="en-US" dirty="0"/>
              <a:t> </a:t>
            </a:r>
            <a:r>
              <a:rPr lang="en-US" dirty="0" err="1"/>
              <a:t>ayaktan</a:t>
            </a:r>
            <a:r>
              <a:rPr lang="en-US" dirty="0"/>
              <a:t> KY </a:t>
            </a:r>
            <a:r>
              <a:rPr lang="en-US" dirty="0" err="1"/>
              <a:t>vizitleri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tanımlandı</a:t>
            </a:r>
            <a:endParaRPr lang="tr-TR" dirty="0"/>
          </a:p>
          <a:p>
            <a:endParaRPr lang="tr-TR" dirty="0"/>
          </a:p>
          <a:p>
            <a:r>
              <a:rPr lang="tr-TR" dirty="0"/>
              <a:t>Olay</a:t>
            </a:r>
            <a:r>
              <a:rPr lang="en-US" dirty="0"/>
              <a:t> </a:t>
            </a:r>
            <a:endParaRPr lang="tr-TR" dirty="0" err="1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K</a:t>
            </a:r>
            <a:r>
              <a:rPr lang="en-US" dirty="0" err="1"/>
              <a:t>ötüleşen</a:t>
            </a:r>
            <a:r>
              <a:rPr lang="en-US" dirty="0"/>
              <a:t> </a:t>
            </a:r>
            <a:r>
              <a:rPr lang="en-US" dirty="0" err="1"/>
              <a:t>belirti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semptomları</a:t>
            </a:r>
            <a:r>
              <a:rPr lang="en-US" dirty="0"/>
              <a:t> </a:t>
            </a:r>
            <a:r>
              <a:rPr lang="en-US" dirty="0" err="1"/>
              <a:t>mevcutsa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tedavinin</a:t>
            </a:r>
            <a:r>
              <a:rPr lang="en-US" dirty="0"/>
              <a:t> </a:t>
            </a:r>
            <a:r>
              <a:rPr lang="en-US" dirty="0" err="1"/>
              <a:t>yoğunlaştırılması</a:t>
            </a:r>
            <a:r>
              <a:rPr lang="en-US" dirty="0"/>
              <a:t> 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O</a:t>
            </a:r>
            <a:r>
              <a:rPr lang="en-US" dirty="0" err="1"/>
              <a:t>ral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i.v.</a:t>
            </a:r>
            <a:r>
              <a:rPr lang="en-US" dirty="0"/>
              <a:t> </a:t>
            </a:r>
            <a:r>
              <a:rPr lang="en-US" dirty="0" err="1"/>
              <a:t>diüretiklerde</a:t>
            </a:r>
            <a:r>
              <a:rPr lang="en-US" dirty="0"/>
              <a:t> </a:t>
            </a:r>
            <a:r>
              <a:rPr lang="en-US" dirty="0" err="1"/>
              <a:t>artış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V</a:t>
            </a:r>
            <a:r>
              <a:rPr lang="en-US" dirty="0" err="1"/>
              <a:t>azoaktif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ajanın</a:t>
            </a:r>
            <a:r>
              <a:rPr lang="en-US" dirty="0"/>
              <a:t> </a:t>
            </a:r>
            <a:r>
              <a:rPr lang="en-US" dirty="0" err="1"/>
              <a:t>arttırılması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M</a:t>
            </a:r>
            <a:r>
              <a:rPr lang="en-US" dirty="0" err="1"/>
              <a:t>ekanik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cerrahi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müdahalenin</a:t>
            </a:r>
            <a:r>
              <a:rPr lang="en-US" dirty="0"/>
              <a:t> </a:t>
            </a:r>
            <a:r>
              <a:rPr lang="en-US" dirty="0" err="1"/>
              <a:t>başlatılması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tanımlanır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r>
              <a:rPr lang="en-US" dirty="0" err="1"/>
              <a:t>Hastalar</a:t>
            </a:r>
            <a:r>
              <a:rPr lang="en-US" dirty="0"/>
              <a:t> </a:t>
            </a:r>
            <a:r>
              <a:rPr lang="en-US" dirty="0" err="1"/>
              <a:t>klinik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stabil</a:t>
            </a:r>
            <a:r>
              <a:rPr lang="en-US" dirty="0"/>
              <a:t> </a:t>
            </a:r>
            <a:r>
              <a:rPr lang="en-US" dirty="0" err="1"/>
              <a:t>olduklarında</a:t>
            </a:r>
            <a:r>
              <a:rPr lang="en-US" dirty="0"/>
              <a:t> </a:t>
            </a:r>
            <a:r>
              <a:rPr lang="en-US" dirty="0" err="1"/>
              <a:t>hastanede</a:t>
            </a:r>
            <a:r>
              <a:rPr lang="en-US" dirty="0"/>
              <a:t> randomize </a:t>
            </a:r>
            <a:r>
              <a:rPr lang="en-US" dirty="0" err="1"/>
              <a:t>edildi</a:t>
            </a:r>
            <a:r>
              <a:rPr lang="en-US" dirty="0"/>
              <a:t>,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yatıştan</a:t>
            </a:r>
            <a:r>
              <a:rPr lang="en-US" dirty="0"/>
              <a:t> </a:t>
            </a:r>
            <a:r>
              <a:rPr lang="en-US" dirty="0" err="1"/>
              <a:t>randomizasyona</a:t>
            </a:r>
            <a:r>
              <a:rPr lang="en-US" dirty="0"/>
              <a:t> </a:t>
            </a:r>
            <a:r>
              <a:rPr lang="en-US" dirty="0" err="1"/>
              <a:t>kadar</a:t>
            </a:r>
            <a:r>
              <a:rPr lang="en-US" dirty="0"/>
              <a:t> </a:t>
            </a:r>
            <a:r>
              <a:rPr lang="en-US" dirty="0" err="1"/>
              <a:t>ortalama</a:t>
            </a:r>
            <a:r>
              <a:rPr lang="en-US" dirty="0"/>
              <a:t> </a:t>
            </a:r>
            <a:r>
              <a:rPr lang="en-US" dirty="0" err="1"/>
              <a:t>süre</a:t>
            </a:r>
            <a:r>
              <a:rPr lang="en-US" dirty="0"/>
              <a:t> 3 </a:t>
            </a:r>
            <a:r>
              <a:rPr lang="en-US" dirty="0" err="1"/>
              <a:t>gün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2623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4884465"/>
            <a:ext cx="8424936" cy="1856903"/>
          </a:xfrm>
        </p:spPr>
        <p:txBody>
          <a:bodyPr>
            <a:normAutofit fontScale="47500" lnSpcReduction="20000"/>
          </a:bodyPr>
          <a:lstStyle/>
          <a:p>
            <a:r>
              <a:rPr lang="en-US" dirty="0" err="1"/>
              <a:t>Plaseboya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</a:t>
            </a:r>
            <a:r>
              <a:rPr lang="en-US" dirty="0" err="1"/>
              <a:t>empagliflozin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fazla</a:t>
            </a:r>
            <a:r>
              <a:rPr lang="en-US" dirty="0"/>
              <a:t> </a:t>
            </a:r>
            <a:r>
              <a:rPr lang="en-US" dirty="0" err="1"/>
              <a:t>hastada</a:t>
            </a:r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</a:t>
            </a:r>
            <a:r>
              <a:rPr lang="en-US" dirty="0" err="1"/>
              <a:t>sonlanım</a:t>
            </a:r>
            <a:r>
              <a:rPr lang="en-US" dirty="0"/>
              <a:t> </a:t>
            </a:r>
            <a:r>
              <a:rPr lang="en-US" dirty="0" err="1"/>
              <a:t>noktasına</a:t>
            </a:r>
            <a:r>
              <a:rPr lang="en-US" dirty="0"/>
              <a:t> </a:t>
            </a:r>
            <a:r>
              <a:rPr lang="en-US" dirty="0" err="1"/>
              <a:t>ulaşıldı</a:t>
            </a:r>
            <a:r>
              <a:rPr lang="en-US" dirty="0"/>
              <a:t> (</a:t>
            </a:r>
            <a:r>
              <a:rPr lang="en-US" dirty="0" err="1"/>
              <a:t>tabakalı</a:t>
            </a:r>
            <a:r>
              <a:rPr lang="en-US" dirty="0"/>
              <a:t> </a:t>
            </a:r>
            <a:r>
              <a:rPr lang="en-US" dirty="0" err="1"/>
              <a:t>kazanma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1.36,% 95 CI 1.09-1.68; P = .0054). 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Etkinlik</a:t>
            </a:r>
            <a:r>
              <a:rPr lang="en-US" dirty="0"/>
              <a:t>, LVEF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diyabet</a:t>
            </a:r>
            <a:r>
              <a:rPr lang="en-US" dirty="0"/>
              <a:t> </a:t>
            </a:r>
            <a:r>
              <a:rPr lang="en-US" dirty="0" err="1"/>
              <a:t>durumundan</a:t>
            </a:r>
            <a:r>
              <a:rPr lang="en-US" dirty="0"/>
              <a:t> </a:t>
            </a:r>
            <a:r>
              <a:rPr lang="en-US" dirty="0" err="1"/>
              <a:t>bağımsızdı</a:t>
            </a:r>
            <a:r>
              <a:rPr lang="en-US" dirty="0"/>
              <a:t>. 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Güvenlik</a:t>
            </a:r>
            <a:r>
              <a:rPr lang="en-US" dirty="0"/>
              <a:t> </a:t>
            </a:r>
            <a:r>
              <a:rPr lang="en-US" dirty="0" err="1"/>
              <a:t>açısından</a:t>
            </a:r>
            <a:r>
              <a:rPr lang="en-US" dirty="0"/>
              <a:t> </a:t>
            </a:r>
            <a:r>
              <a:rPr lang="en-US" dirty="0" err="1"/>
              <a:t>bakıldığında</a:t>
            </a:r>
            <a:r>
              <a:rPr lang="en-US" dirty="0"/>
              <a:t>, </a:t>
            </a:r>
            <a:r>
              <a:rPr lang="en-US" dirty="0" err="1"/>
              <a:t>advers</a:t>
            </a:r>
            <a:r>
              <a:rPr lang="en-US" dirty="0"/>
              <a:t> </a:t>
            </a:r>
            <a:r>
              <a:rPr lang="en-US" dirty="0" err="1"/>
              <a:t>olayların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grubu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benzerdi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Kombine</a:t>
            </a:r>
            <a:r>
              <a:rPr lang="en-US" dirty="0"/>
              <a:t> </a:t>
            </a:r>
            <a:r>
              <a:rPr lang="en-US" dirty="0" err="1"/>
              <a:t>sonuçlardaki</a:t>
            </a:r>
            <a:r>
              <a:rPr lang="en-US" dirty="0"/>
              <a:t> fark Kansas City </a:t>
            </a:r>
            <a:r>
              <a:rPr lang="en-US" dirty="0" err="1"/>
              <a:t>Kardiyomiyopati</a:t>
            </a:r>
            <a:r>
              <a:rPr lang="en-US" dirty="0"/>
              <a:t> </a:t>
            </a:r>
            <a:r>
              <a:rPr lang="en-US" dirty="0" err="1"/>
              <a:t>anket</a:t>
            </a:r>
            <a:r>
              <a:rPr lang="en-US" dirty="0"/>
              <a:t> </a:t>
            </a:r>
            <a:r>
              <a:rPr lang="en-US" dirty="0" err="1"/>
              <a:t>sorgulamada</a:t>
            </a:r>
            <a:r>
              <a:rPr lang="en-US" dirty="0"/>
              <a:t> </a:t>
            </a:r>
            <a:r>
              <a:rPr lang="en-US" dirty="0" err="1"/>
              <a:t>kendini</a:t>
            </a:r>
            <a:r>
              <a:rPr lang="en-US" dirty="0"/>
              <a:t> </a:t>
            </a:r>
            <a:r>
              <a:rPr lang="en-US" dirty="0" err="1"/>
              <a:t>iyi</a:t>
            </a:r>
            <a:r>
              <a:rPr lang="en-US" dirty="0"/>
              <a:t> </a:t>
            </a:r>
            <a:r>
              <a:rPr lang="en-US" dirty="0" err="1"/>
              <a:t>hissetme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24" y="159544"/>
            <a:ext cx="7877175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74078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şlık 6"/>
          <p:cNvSpPr>
            <a:spLocks noGrp="1"/>
          </p:cNvSpPr>
          <p:nvPr>
            <p:ph type="title"/>
          </p:nvPr>
        </p:nvSpPr>
        <p:spPr>
          <a:xfrm>
            <a:off x="755576" y="1556792"/>
            <a:ext cx="7772400" cy="1362075"/>
          </a:xfrm>
        </p:spPr>
        <p:txBody>
          <a:bodyPr/>
          <a:lstStyle/>
          <a:p>
            <a:r>
              <a:rPr lang="en-US" i="1" dirty="0" err="1"/>
              <a:t>Akut</a:t>
            </a:r>
            <a:r>
              <a:rPr lang="en-US" i="1" dirty="0"/>
              <a:t> </a:t>
            </a:r>
            <a:r>
              <a:rPr lang="en-US" i="1" dirty="0" err="1"/>
              <a:t>kalp</a:t>
            </a:r>
            <a:r>
              <a:rPr lang="en-US" i="1" dirty="0"/>
              <a:t> </a:t>
            </a:r>
            <a:r>
              <a:rPr lang="en-US" i="1" dirty="0" err="1"/>
              <a:t>yetmezliği</a:t>
            </a:r>
            <a:r>
              <a:rPr lang="en-US" i="1" dirty="0"/>
              <a:t> </a:t>
            </a:r>
            <a:endParaRPr lang="en-US" dirty="0"/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611560" y="2636912"/>
            <a:ext cx="7772400" cy="1500187"/>
          </a:xfrm>
        </p:spPr>
        <p:txBody>
          <a:bodyPr>
            <a:normAutofit/>
          </a:bodyPr>
          <a:lstStyle/>
          <a:p>
            <a:r>
              <a:rPr lang="en-US" sz="4400" dirty="0" err="1"/>
              <a:t>Yönetim</a:t>
            </a:r>
            <a:r>
              <a:rPr lang="en-US" sz="4400" dirty="0"/>
              <a:t> </a:t>
            </a:r>
            <a:r>
              <a:rPr lang="en-US" sz="4400" dirty="0" err="1"/>
              <a:t>stratejileri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10769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57200" y="3212976"/>
            <a:ext cx="8229600" cy="345638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COACH </a:t>
            </a:r>
            <a:r>
              <a:rPr lang="en-US" dirty="0" err="1"/>
              <a:t>çalışması</a:t>
            </a:r>
            <a:r>
              <a:rPr lang="en-US" dirty="0"/>
              <a:t>, Ontario, </a:t>
            </a:r>
            <a:r>
              <a:rPr lang="en-US" dirty="0" err="1"/>
              <a:t>Kanada'daki</a:t>
            </a:r>
            <a:r>
              <a:rPr lang="en-US" dirty="0"/>
              <a:t> 10 </a:t>
            </a:r>
            <a:r>
              <a:rPr lang="en-US" dirty="0" err="1"/>
              <a:t>merkeze</a:t>
            </a:r>
            <a:r>
              <a:rPr lang="en-US" dirty="0"/>
              <a:t> </a:t>
            </a:r>
            <a:r>
              <a:rPr lang="en-US" dirty="0" err="1"/>
              <a:t>kayıtlı</a:t>
            </a:r>
            <a:r>
              <a:rPr lang="en-US" dirty="0"/>
              <a:t> 5452 </a:t>
            </a:r>
            <a:r>
              <a:rPr lang="en-US" dirty="0" err="1"/>
              <a:t>hastayı</a:t>
            </a:r>
            <a:r>
              <a:rPr lang="en-US" dirty="0"/>
              <a:t> (k</a:t>
            </a:r>
            <a:r>
              <a:rPr lang="tr-TR" dirty="0" err="1"/>
              <a:t>ontrol</a:t>
            </a:r>
            <a:r>
              <a:rPr lang="en-US" dirty="0"/>
              <a:t>2972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müdahale</a:t>
            </a:r>
            <a:r>
              <a:rPr lang="en-US" dirty="0"/>
              <a:t> 2480) randomize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en-US" dirty="0" err="1"/>
              <a:t>Müdahale</a:t>
            </a:r>
            <a:r>
              <a:rPr lang="en-US" dirty="0"/>
              <a:t> </a:t>
            </a:r>
            <a:r>
              <a:rPr lang="en-US" dirty="0" err="1"/>
              <a:t>aşamasında</a:t>
            </a:r>
            <a:r>
              <a:rPr lang="en-US" dirty="0"/>
              <a:t>, </a:t>
            </a:r>
            <a:r>
              <a:rPr lang="en-US" dirty="0" err="1"/>
              <a:t>hastane</a:t>
            </a:r>
            <a:r>
              <a:rPr lang="en-US" dirty="0"/>
              <a:t> </a:t>
            </a:r>
            <a:r>
              <a:rPr lang="en-US" dirty="0" err="1"/>
              <a:t>personeli</a:t>
            </a:r>
            <a:r>
              <a:rPr lang="en-US" dirty="0"/>
              <a:t>, </a:t>
            </a:r>
            <a:r>
              <a:rPr lang="en-US" dirty="0" err="1"/>
              <a:t>hastaların</a:t>
            </a:r>
            <a:r>
              <a:rPr lang="en-US" dirty="0"/>
              <a:t> </a:t>
            </a:r>
            <a:r>
              <a:rPr lang="en-US" dirty="0" err="1"/>
              <a:t>düşük</a:t>
            </a:r>
            <a:r>
              <a:rPr lang="en-US" dirty="0"/>
              <a:t>, </a:t>
            </a:r>
            <a:r>
              <a:rPr lang="en-US" dirty="0" err="1"/>
              <a:t>orta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riskine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olup</a:t>
            </a:r>
            <a:r>
              <a:rPr lang="en-US" dirty="0"/>
              <a:t> </a:t>
            </a:r>
            <a:r>
              <a:rPr lang="en-US" dirty="0" err="1"/>
              <a:t>olmadığını</a:t>
            </a:r>
            <a:r>
              <a:rPr lang="en-US" dirty="0"/>
              <a:t> </a:t>
            </a:r>
            <a:r>
              <a:rPr lang="en-US" dirty="0" err="1"/>
              <a:t>belirlemek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Acil</a:t>
            </a:r>
            <a:r>
              <a:rPr lang="en-US" dirty="0"/>
              <a:t> </a:t>
            </a:r>
            <a:r>
              <a:rPr lang="en-US" dirty="0" err="1"/>
              <a:t>Kalp</a:t>
            </a:r>
            <a:r>
              <a:rPr lang="en-US" dirty="0"/>
              <a:t> </a:t>
            </a:r>
            <a:r>
              <a:rPr lang="en-US" dirty="0" err="1"/>
              <a:t>Yetmezliği</a:t>
            </a:r>
            <a:r>
              <a:rPr lang="en-US" dirty="0"/>
              <a:t> </a:t>
            </a:r>
            <a:r>
              <a:rPr lang="en-US" dirty="0" err="1"/>
              <a:t>Mortalite</a:t>
            </a:r>
            <a:r>
              <a:rPr lang="en-US" dirty="0"/>
              <a:t> Risk </a:t>
            </a:r>
            <a:r>
              <a:rPr lang="en-US" dirty="0" err="1"/>
              <a:t>Derecesi</a:t>
            </a:r>
            <a:r>
              <a:rPr lang="en-US" dirty="0"/>
              <a:t>  'EHMRG30-ST</a:t>
            </a:r>
            <a:r>
              <a:rPr lang="tr-TR" dirty="0"/>
              <a:t>’</a:t>
            </a:r>
            <a:r>
              <a:rPr lang="en-US" dirty="0"/>
              <a:t> </a:t>
            </a:r>
            <a:r>
              <a:rPr lang="en-US" dirty="0" err="1"/>
              <a:t>skorunu</a:t>
            </a:r>
            <a:r>
              <a:rPr lang="en-US" dirty="0"/>
              <a:t> </a:t>
            </a:r>
            <a:r>
              <a:rPr lang="en-US" dirty="0" err="1"/>
              <a:t>kullandı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Hastaları yatıralım mı ? </a:t>
            </a:r>
            <a:r>
              <a:rPr lang="tr-TR" dirty="0" err="1"/>
              <a:t>vs</a:t>
            </a:r>
            <a:r>
              <a:rPr lang="tr-TR" dirty="0"/>
              <a:t> Ayaktan yakın takip mi ?  (Ayaktan takip=  3 günden az sürede taburculuk)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533400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20688"/>
            <a:ext cx="19716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0715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dirty="0"/>
              <a:t>EHMRG30-ST</a:t>
            </a:r>
            <a:r>
              <a:rPr lang="tr-TR" dirty="0"/>
              <a:t> Risk Skoru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447"/>
            <a:ext cx="70485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949280"/>
            <a:ext cx="4600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2263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Çalışma</a:t>
            </a:r>
            <a:r>
              <a:rPr lang="en-US" dirty="0"/>
              <a:t> </a:t>
            </a:r>
            <a:r>
              <a:rPr lang="en-US" dirty="0" err="1"/>
              <a:t>protokolü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/>
          </a:p>
          <a:p>
            <a:pPr marL="285750" indent="-285750"/>
            <a:r>
              <a:rPr lang="en-US" dirty="0" err="1"/>
              <a:t>Düşük</a:t>
            </a:r>
            <a:r>
              <a:rPr lang="en-US" dirty="0"/>
              <a:t> </a:t>
            </a:r>
            <a:r>
              <a:rPr lang="en-US" dirty="0" err="1"/>
              <a:t>riskli</a:t>
            </a:r>
            <a:r>
              <a:rPr lang="en-US" dirty="0"/>
              <a:t> </a:t>
            </a:r>
            <a:r>
              <a:rPr lang="en-US" dirty="0" err="1"/>
              <a:t>hastaların</a:t>
            </a:r>
            <a:r>
              <a:rPr lang="en-US" dirty="0"/>
              <a:t> </a:t>
            </a:r>
            <a:r>
              <a:rPr lang="en-US" dirty="0" err="1"/>
              <a:t>erken</a:t>
            </a:r>
            <a:r>
              <a:rPr lang="en-US" dirty="0"/>
              <a:t> </a:t>
            </a:r>
            <a:r>
              <a:rPr lang="en-US" dirty="0" err="1"/>
              <a:t>taburcu</a:t>
            </a:r>
            <a:r>
              <a:rPr lang="en-US" dirty="0"/>
              <a:t> </a:t>
            </a:r>
            <a:r>
              <a:rPr lang="en-US" dirty="0" err="1"/>
              <a:t>edilmesi</a:t>
            </a:r>
            <a:r>
              <a:rPr lang="tr-TR" dirty="0"/>
              <a:t>, hemen veya</a:t>
            </a:r>
            <a:r>
              <a:rPr lang="en-US" dirty="0"/>
              <a:t> ≤3 </a:t>
            </a:r>
            <a:r>
              <a:rPr lang="en-US" dirty="0" err="1"/>
              <a:t>gün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tr-TR" dirty="0"/>
              <a:t>, orta riskli hastada </a:t>
            </a:r>
            <a:r>
              <a:rPr lang="tr-TR" dirty="0" err="1"/>
              <a:t>klinisyene</a:t>
            </a:r>
            <a:r>
              <a:rPr lang="tr-TR" dirty="0"/>
              <a:t> bırakıldı ama yatış teşvik edildi, yüksek riskli yatış.</a:t>
            </a:r>
          </a:p>
          <a:p>
            <a:pPr marL="285750" indent="-285750"/>
            <a:endParaRPr lang="tr-TR" dirty="0"/>
          </a:p>
          <a:p>
            <a:pPr marL="285750" indent="-285750"/>
            <a:r>
              <a:rPr lang="en-US" dirty="0"/>
              <a:t>RAPID-HF </a:t>
            </a:r>
            <a:r>
              <a:rPr lang="en-US" dirty="0" err="1"/>
              <a:t>kliniğinde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hemşire</a:t>
            </a:r>
            <a:r>
              <a:rPr lang="en-US" dirty="0"/>
              <a:t> </a:t>
            </a:r>
            <a:r>
              <a:rPr lang="en-US" dirty="0" err="1"/>
              <a:t>görev</a:t>
            </a:r>
            <a:r>
              <a:rPr lang="en-US" dirty="0"/>
              <a:t> </a:t>
            </a:r>
            <a:r>
              <a:rPr lang="en-US" dirty="0" err="1"/>
              <a:t>yaptı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kardiyolog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denetlendi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acil</a:t>
            </a:r>
            <a:r>
              <a:rPr lang="en-US" dirty="0"/>
              <a:t> </a:t>
            </a:r>
            <a:r>
              <a:rPr lang="en-US" dirty="0" err="1"/>
              <a:t>servisden</a:t>
            </a:r>
            <a:r>
              <a:rPr lang="en-US" dirty="0"/>
              <a:t> </a:t>
            </a:r>
            <a:r>
              <a:rPr lang="en-US" dirty="0" err="1"/>
              <a:t>taburcu</a:t>
            </a:r>
            <a:r>
              <a:rPr lang="en-US" dirty="0"/>
              <a:t> </a:t>
            </a:r>
            <a:r>
              <a:rPr lang="en-US" dirty="0" err="1"/>
              <a:t>olduktan</a:t>
            </a:r>
            <a:r>
              <a:rPr lang="en-US" dirty="0"/>
              <a:t> </a:t>
            </a:r>
            <a:r>
              <a:rPr lang="en-US" dirty="0" err="1"/>
              <a:t>sonra</a:t>
            </a:r>
            <a:r>
              <a:rPr lang="en-US" dirty="0"/>
              <a:t> 30 </a:t>
            </a:r>
            <a:r>
              <a:rPr lang="en-US" dirty="0" err="1"/>
              <a:t>güne</a:t>
            </a:r>
            <a:r>
              <a:rPr lang="en-US" dirty="0"/>
              <a:t> </a:t>
            </a:r>
            <a:r>
              <a:rPr lang="en-US" dirty="0" err="1"/>
              <a:t>kadar</a:t>
            </a:r>
            <a:r>
              <a:rPr lang="en-US" dirty="0"/>
              <a:t> </a:t>
            </a:r>
            <a:r>
              <a:rPr lang="en-US" dirty="0" err="1"/>
              <a:t>ayakta</a:t>
            </a:r>
            <a:r>
              <a:rPr lang="en-US" dirty="0"/>
              <a:t> </a:t>
            </a:r>
            <a:r>
              <a:rPr lang="en-US" dirty="0" err="1"/>
              <a:t>tedavi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				</a:t>
            </a:r>
            <a:r>
              <a:rPr lang="tr-TR" dirty="0" err="1"/>
              <a:t>vs</a:t>
            </a:r>
            <a:endParaRPr lang="tr-TR" dirty="0"/>
          </a:p>
          <a:p>
            <a:pPr marL="285750" indent="-285750"/>
            <a:r>
              <a:rPr lang="tr-TR" dirty="0"/>
              <a:t>Standart tedavi</a:t>
            </a:r>
          </a:p>
          <a:p>
            <a:endParaRPr lang="tr-TR" dirty="0"/>
          </a:p>
          <a:p>
            <a:endParaRPr lang="tr-TR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334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4362450" cy="57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Erken </a:t>
            </a:r>
            <a:r>
              <a:rPr lang="en-US" dirty="0" err="1"/>
              <a:t>taburculuk</a:t>
            </a:r>
            <a:r>
              <a:rPr lang="en-US" dirty="0"/>
              <a:t>, </a:t>
            </a:r>
            <a:r>
              <a:rPr lang="en-US" dirty="0" err="1"/>
              <a:t>müdahale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gruplarında</a:t>
            </a:r>
            <a:r>
              <a:rPr lang="en-US" dirty="0"/>
              <a:t> </a:t>
            </a:r>
            <a:r>
              <a:rPr lang="en-US" dirty="0" err="1"/>
              <a:t>benzer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oranda</a:t>
            </a:r>
            <a:r>
              <a:rPr lang="en-US" dirty="0"/>
              <a:t> </a:t>
            </a:r>
            <a:r>
              <a:rPr lang="en-US" dirty="0" err="1"/>
              <a:t>meydana</a:t>
            </a:r>
            <a:r>
              <a:rPr lang="en-US" dirty="0"/>
              <a:t> gel</a:t>
            </a:r>
            <a:r>
              <a:rPr lang="tr-TR" dirty="0" err="1"/>
              <a:t>di</a:t>
            </a:r>
            <a:r>
              <a:rPr lang="en-US" dirty="0"/>
              <a:t> (%57'ye </a:t>
            </a:r>
            <a:r>
              <a:rPr lang="en-US" dirty="0" err="1"/>
              <a:t>karşı</a:t>
            </a:r>
            <a:r>
              <a:rPr lang="en-US" dirty="0"/>
              <a:t> %58)</a:t>
            </a: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2245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05064"/>
            <a:ext cx="8229600" cy="26642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tr-TR" dirty="0"/>
          </a:p>
          <a:p>
            <a:r>
              <a:rPr lang="tr-TR" dirty="0"/>
              <a:t>Ç</a:t>
            </a:r>
            <a:r>
              <a:rPr lang="en-US" dirty="0" err="1"/>
              <a:t>alışmada</a:t>
            </a:r>
            <a:r>
              <a:rPr lang="en-US" dirty="0"/>
              <a:t>, </a:t>
            </a:r>
            <a:r>
              <a:rPr lang="en-US" dirty="0" err="1"/>
              <a:t>girişimsel</a:t>
            </a:r>
            <a:r>
              <a:rPr lang="en-US" dirty="0"/>
              <a:t> </a:t>
            </a:r>
            <a:r>
              <a:rPr lang="en-US" dirty="0" err="1"/>
              <a:t>kol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nedenlere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tr-TR" dirty="0"/>
              <a:t>K</a:t>
            </a:r>
            <a:r>
              <a:rPr lang="en-US" dirty="0"/>
              <a:t>V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yatışının</a:t>
            </a:r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</a:t>
            </a:r>
            <a:r>
              <a:rPr lang="en-US" dirty="0" err="1"/>
              <a:t>sonuçlarında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koluna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%12'lik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azalma</a:t>
            </a:r>
            <a:r>
              <a:rPr lang="en-US" dirty="0"/>
              <a:t> </a:t>
            </a:r>
            <a:r>
              <a:rPr lang="en-US" dirty="0" err="1"/>
              <a:t>göstermede</a:t>
            </a:r>
            <a:r>
              <a:rPr lang="en-US" dirty="0"/>
              <a:t> </a:t>
            </a:r>
            <a:r>
              <a:rPr lang="en-US" dirty="0" err="1"/>
              <a:t>başarılı</a:t>
            </a:r>
            <a:r>
              <a:rPr lang="en-US" dirty="0"/>
              <a:t> </a:t>
            </a:r>
            <a:r>
              <a:rPr lang="en-US" dirty="0" err="1"/>
              <a:t>olmuştur</a:t>
            </a:r>
            <a:r>
              <a:rPr lang="en-US" dirty="0"/>
              <a:t> (HR 0.88, %95 CI 0.78-0.99)</a:t>
            </a:r>
          </a:p>
          <a:p>
            <a:endParaRPr lang="tr-TR" dirty="0" err="1"/>
          </a:p>
          <a:p>
            <a:r>
              <a:rPr lang="tr-TR" dirty="0" err="1"/>
              <a:t>T</a:t>
            </a:r>
            <a:r>
              <a:rPr lang="en-US" dirty="0" err="1"/>
              <a:t>aburculuk</a:t>
            </a:r>
            <a:r>
              <a:rPr lang="en-US" dirty="0"/>
              <a:t> </a:t>
            </a:r>
            <a:r>
              <a:rPr lang="en-US" dirty="0" err="1"/>
              <a:t>sonrası</a:t>
            </a:r>
            <a:r>
              <a:rPr lang="en-US" dirty="0"/>
              <a:t> </a:t>
            </a:r>
            <a:r>
              <a:rPr lang="en-US" dirty="0" err="1"/>
              <a:t>bakımın</a:t>
            </a:r>
            <a:r>
              <a:rPr lang="en-US" dirty="0"/>
              <a:t> </a:t>
            </a:r>
            <a:r>
              <a:rPr lang="en-US" dirty="0" err="1"/>
              <a:t>olumlu</a:t>
            </a:r>
            <a:r>
              <a:rPr lang="en-US" dirty="0"/>
              <a:t> </a:t>
            </a:r>
            <a:r>
              <a:rPr lang="en-US" dirty="0" err="1"/>
              <a:t>etkisi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tutarlıdır</a:t>
            </a:r>
            <a:r>
              <a:rPr lang="en-US" dirty="0"/>
              <a:t>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1752"/>
            <a:ext cx="7362825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176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280" y="2132856"/>
            <a:ext cx="8229600" cy="4536504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STRONG-HF </a:t>
            </a:r>
            <a:r>
              <a:rPr lang="en-US" dirty="0" err="1"/>
              <a:t>çalışması</a:t>
            </a:r>
            <a:r>
              <a:rPr lang="en-US" dirty="0"/>
              <a:t>; </a:t>
            </a:r>
            <a:r>
              <a:rPr lang="en-US" dirty="0" err="1"/>
              <a:t>hastaneden</a:t>
            </a:r>
            <a:r>
              <a:rPr lang="en-US" dirty="0"/>
              <a:t> </a:t>
            </a:r>
            <a:r>
              <a:rPr lang="en-US" dirty="0" err="1"/>
              <a:t>taburcu</a:t>
            </a:r>
            <a:r>
              <a:rPr lang="en-US" dirty="0"/>
              <a:t> </a:t>
            </a:r>
            <a:r>
              <a:rPr lang="en-US" dirty="0" err="1"/>
              <a:t>edilmeden</a:t>
            </a:r>
            <a:r>
              <a:rPr lang="en-US" dirty="0"/>
              <a:t> </a:t>
            </a:r>
            <a:r>
              <a:rPr lang="en-US" dirty="0" err="1"/>
              <a:t>önceki</a:t>
            </a:r>
            <a:r>
              <a:rPr lang="en-US" dirty="0"/>
              <a:t> 2 </a:t>
            </a:r>
            <a:r>
              <a:rPr lang="en-US" dirty="0" err="1"/>
              <a:t>gün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ilaç</a:t>
            </a:r>
            <a:r>
              <a:rPr lang="en-US" dirty="0"/>
              <a:t> </a:t>
            </a:r>
            <a:r>
              <a:rPr lang="en-US" dirty="0" err="1"/>
              <a:t>optimizasyonu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taburcu</a:t>
            </a:r>
            <a:r>
              <a:rPr lang="en-US" dirty="0"/>
              <a:t> </a:t>
            </a:r>
            <a:r>
              <a:rPr lang="en-US" dirty="0" err="1"/>
              <a:t>olduktan</a:t>
            </a:r>
            <a:r>
              <a:rPr lang="en-US" dirty="0"/>
              <a:t> </a:t>
            </a:r>
            <a:r>
              <a:rPr lang="en-US" dirty="0" err="1"/>
              <a:t>hemen</a:t>
            </a:r>
            <a:r>
              <a:rPr lang="en-US" dirty="0"/>
              <a:t> </a:t>
            </a:r>
            <a:r>
              <a:rPr lang="en-US" dirty="0" err="1"/>
              <a:t>sonra</a:t>
            </a:r>
            <a:r>
              <a:rPr lang="en-US" dirty="0"/>
              <a:t> </a:t>
            </a:r>
            <a:r>
              <a:rPr lang="en-US" dirty="0" err="1"/>
              <a:t>gerçekleşen</a:t>
            </a:r>
            <a:r>
              <a:rPr lang="en-US" dirty="0"/>
              <a:t>  </a:t>
            </a:r>
            <a:r>
              <a:rPr lang="en-US" dirty="0" err="1"/>
              <a:t>yakın</a:t>
            </a:r>
            <a:r>
              <a:rPr lang="en-US" dirty="0"/>
              <a:t> </a:t>
            </a:r>
            <a:r>
              <a:rPr lang="en-US" dirty="0" err="1"/>
              <a:t>takipde</a:t>
            </a:r>
            <a:r>
              <a:rPr lang="en-US" dirty="0"/>
              <a:t> </a:t>
            </a:r>
            <a:r>
              <a:rPr lang="en-US" dirty="0" err="1"/>
              <a:t>ilaç</a:t>
            </a:r>
            <a:r>
              <a:rPr lang="en-US" dirty="0"/>
              <a:t> </a:t>
            </a:r>
            <a:r>
              <a:rPr lang="en-US" dirty="0" err="1"/>
              <a:t>titre</a:t>
            </a:r>
            <a:r>
              <a:rPr lang="en-US" dirty="0"/>
              <a:t> </a:t>
            </a:r>
            <a:r>
              <a:rPr lang="en-US" dirty="0" err="1"/>
              <a:t>edilmesine</a:t>
            </a:r>
            <a:r>
              <a:rPr lang="en-US" dirty="0"/>
              <a:t> </a:t>
            </a:r>
            <a:r>
              <a:rPr lang="en-US" dirty="0" err="1"/>
              <a:t>dayanan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yaklaşımın</a:t>
            </a:r>
            <a:r>
              <a:rPr lang="en-US" dirty="0"/>
              <a:t> </a:t>
            </a:r>
            <a:r>
              <a:rPr lang="en-US" dirty="0" err="1"/>
              <a:t>güvenliğini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etkinliğini</a:t>
            </a:r>
            <a:r>
              <a:rPr lang="en-US" dirty="0"/>
              <a:t> </a:t>
            </a:r>
            <a:r>
              <a:rPr lang="en-US" dirty="0" err="1"/>
              <a:t>gösterm</a:t>
            </a:r>
            <a:r>
              <a:rPr lang="tr-TR" dirty="0"/>
              <a:t>e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/>
              <a:t>Bu </a:t>
            </a:r>
            <a:r>
              <a:rPr lang="en-US" dirty="0" err="1"/>
              <a:t>çalışmada</a:t>
            </a:r>
            <a:r>
              <a:rPr lang="en-US" dirty="0"/>
              <a:t>, </a:t>
            </a:r>
            <a:r>
              <a:rPr lang="en-US" dirty="0" err="1"/>
              <a:t>akut</a:t>
            </a:r>
            <a:r>
              <a:rPr lang="en-US" dirty="0"/>
              <a:t> KY </a:t>
            </a:r>
            <a:r>
              <a:rPr lang="en-US" dirty="0" err="1"/>
              <a:t>nedeniyle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yatırılan</a:t>
            </a:r>
            <a:r>
              <a:rPr lang="en-US" dirty="0"/>
              <a:t>, </a:t>
            </a:r>
            <a:r>
              <a:rPr lang="en-US" dirty="0" err="1"/>
              <a:t>hali</a:t>
            </a:r>
            <a:r>
              <a:rPr lang="en-US" dirty="0"/>
              <a:t> </a:t>
            </a:r>
            <a:r>
              <a:rPr lang="en-US" dirty="0" err="1"/>
              <a:t>hazırda</a:t>
            </a:r>
            <a:r>
              <a:rPr lang="en-US" dirty="0"/>
              <a:t> </a:t>
            </a:r>
            <a:r>
              <a:rPr lang="en-US" dirty="0" err="1"/>
              <a:t>kanıta</a:t>
            </a:r>
            <a:r>
              <a:rPr lang="en-US" dirty="0"/>
              <a:t> </a:t>
            </a:r>
            <a:r>
              <a:rPr lang="en-US" dirty="0" err="1"/>
              <a:t>dayalı</a:t>
            </a:r>
            <a:r>
              <a:rPr lang="en-US" dirty="0"/>
              <a:t> KY </a:t>
            </a:r>
            <a:r>
              <a:rPr lang="en-US" dirty="0" err="1"/>
              <a:t>tedavilerinin</a:t>
            </a:r>
            <a:r>
              <a:rPr lang="en-US" dirty="0"/>
              <a:t> tam </a:t>
            </a:r>
            <a:r>
              <a:rPr lang="en-US" dirty="0" err="1"/>
              <a:t>dozlarında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, </a:t>
            </a:r>
            <a:r>
              <a:rPr lang="en-US" dirty="0" err="1"/>
              <a:t>hemodinamik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stabil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, </a:t>
            </a:r>
            <a:r>
              <a:rPr lang="en-US" dirty="0" err="1"/>
              <a:t>yüksek</a:t>
            </a:r>
            <a:r>
              <a:rPr lang="en-US" dirty="0"/>
              <a:t> NT-</a:t>
            </a:r>
            <a:r>
              <a:rPr lang="en-US" dirty="0" err="1"/>
              <a:t>proBNP</a:t>
            </a:r>
            <a:r>
              <a:rPr lang="en-US" dirty="0"/>
              <a:t> </a:t>
            </a:r>
            <a:r>
              <a:rPr lang="en-US" dirty="0" err="1"/>
              <a:t>konsantrasyonları</a:t>
            </a:r>
            <a:r>
              <a:rPr lang="en-US" dirty="0"/>
              <a:t> (&gt;2500 </a:t>
            </a:r>
            <a:r>
              <a:rPr lang="en-US" dirty="0" err="1"/>
              <a:t>pg</a:t>
            </a:r>
            <a:r>
              <a:rPr lang="en-US" dirty="0"/>
              <a:t>/mL)</a:t>
            </a:r>
            <a:r>
              <a:rPr lang="tr-TR" dirty="0"/>
              <a:t>  olan hastalar</a:t>
            </a:r>
          </a:p>
          <a:p>
            <a:endParaRPr lang="tr-TR" dirty="0"/>
          </a:p>
          <a:p>
            <a:r>
              <a:rPr lang="tr-TR" dirty="0"/>
              <a:t>Tedavi ile </a:t>
            </a:r>
            <a:r>
              <a:rPr lang="en-US" dirty="0"/>
              <a:t>NT-</a:t>
            </a:r>
            <a:r>
              <a:rPr lang="en-US" dirty="0" err="1"/>
              <a:t>proBNP</a:t>
            </a:r>
            <a:r>
              <a:rPr lang="en-US" dirty="0"/>
              <a:t> </a:t>
            </a:r>
            <a:r>
              <a:rPr lang="en-US" dirty="0" err="1"/>
              <a:t>konsantrasyonda</a:t>
            </a:r>
            <a:r>
              <a:rPr lang="en-US" dirty="0"/>
              <a:t> %&gt;10'luk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azalma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1078 hasta;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yoğunluklu</a:t>
            </a:r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, </a:t>
            </a:r>
            <a:r>
              <a:rPr lang="en-US" dirty="0" err="1"/>
              <a:t>tdv</a:t>
            </a:r>
            <a:r>
              <a:rPr lang="en-US" dirty="0"/>
              <a:t>. vs </a:t>
            </a:r>
            <a:r>
              <a:rPr lang="en-US" dirty="0" err="1"/>
              <a:t>standart</a:t>
            </a:r>
            <a:r>
              <a:rPr lang="en-US" dirty="0"/>
              <a:t> </a:t>
            </a:r>
            <a:r>
              <a:rPr lang="en-US" dirty="0" err="1"/>
              <a:t>tedavi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yoğunluklu</a:t>
            </a:r>
            <a:r>
              <a:rPr lang="en-US" dirty="0"/>
              <a:t> </a:t>
            </a:r>
            <a:r>
              <a:rPr lang="en-US" dirty="0" err="1"/>
              <a:t>bakım</a:t>
            </a:r>
            <a:r>
              <a:rPr lang="en-US" dirty="0"/>
              <a:t> </a:t>
            </a:r>
            <a:r>
              <a:rPr lang="en-US" dirty="0" err="1"/>
              <a:t>grubundaki</a:t>
            </a:r>
            <a:r>
              <a:rPr lang="en-US" dirty="0"/>
              <a:t> </a:t>
            </a:r>
            <a:r>
              <a:rPr lang="en-US" dirty="0" err="1"/>
              <a:t>hastalara</a:t>
            </a:r>
            <a:r>
              <a:rPr lang="en-US" dirty="0"/>
              <a:t> ACE-I (</a:t>
            </a:r>
            <a:r>
              <a:rPr lang="en-US" dirty="0" err="1"/>
              <a:t>veya</a:t>
            </a:r>
            <a:r>
              <a:rPr lang="en-US" dirty="0"/>
              <a:t> ARB) </a:t>
            </a:r>
            <a:r>
              <a:rPr lang="en-US" dirty="0" err="1"/>
              <a:t>veya</a:t>
            </a:r>
            <a:r>
              <a:rPr lang="en-US" dirty="0"/>
              <a:t> ARNI, beta-</a:t>
            </a:r>
            <a:r>
              <a:rPr lang="en-US" dirty="0" err="1"/>
              <a:t>blokerler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MRA </a:t>
            </a:r>
            <a:r>
              <a:rPr lang="en-US" dirty="0" err="1"/>
              <a:t>ile</a:t>
            </a:r>
            <a:r>
              <a:rPr lang="en-US" dirty="0"/>
              <a:t> oral KY </a:t>
            </a:r>
            <a:r>
              <a:rPr lang="en-US" dirty="0" err="1"/>
              <a:t>tedavisi</a:t>
            </a:r>
            <a:r>
              <a:rPr lang="en-US" dirty="0"/>
              <a:t> </a:t>
            </a:r>
            <a:r>
              <a:rPr lang="en-US" dirty="0" err="1"/>
              <a:t>erken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hızlı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yoğunlaştırıldı</a:t>
            </a:r>
            <a:r>
              <a:rPr lang="en-US" dirty="0"/>
              <a:t>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6553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728" y="620688"/>
            <a:ext cx="18478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6266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Hastaneden</a:t>
            </a:r>
            <a:r>
              <a:rPr lang="en-US" dirty="0"/>
              <a:t> </a:t>
            </a:r>
            <a:r>
              <a:rPr lang="en-US" dirty="0" err="1"/>
              <a:t>taburcu</a:t>
            </a:r>
            <a:r>
              <a:rPr lang="en-US" dirty="0"/>
              <a:t> </a:t>
            </a:r>
            <a:r>
              <a:rPr lang="en-US" dirty="0" err="1"/>
              <a:t>edilmeden</a:t>
            </a:r>
            <a:r>
              <a:rPr lang="en-US" dirty="0"/>
              <a:t> </a:t>
            </a:r>
            <a:r>
              <a:rPr lang="en-US" dirty="0" err="1"/>
              <a:t>önceki</a:t>
            </a:r>
            <a:r>
              <a:rPr lang="en-US" dirty="0"/>
              <a:t> 48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gerçekleşen</a:t>
            </a:r>
            <a:r>
              <a:rPr lang="en-US" dirty="0"/>
              <a:t> ilk </a:t>
            </a:r>
            <a:r>
              <a:rPr lang="en-US" dirty="0" err="1"/>
              <a:t>titrasyon</a:t>
            </a:r>
            <a:r>
              <a:rPr lang="en-US" dirty="0"/>
              <a:t> </a:t>
            </a:r>
            <a:r>
              <a:rPr lang="en-US" dirty="0" err="1"/>
              <a:t>ziyaretinin</a:t>
            </a:r>
            <a:r>
              <a:rPr lang="en-US" dirty="0"/>
              <a:t> </a:t>
            </a:r>
            <a:r>
              <a:rPr lang="en-US" dirty="0" err="1"/>
              <a:t>amacı</a:t>
            </a:r>
            <a:r>
              <a:rPr lang="en-US" dirty="0"/>
              <a:t>, </a:t>
            </a:r>
            <a:r>
              <a:rPr lang="en-US" dirty="0" err="1"/>
              <a:t>önerilen</a:t>
            </a:r>
            <a:r>
              <a:rPr lang="en-US" dirty="0"/>
              <a:t> </a:t>
            </a:r>
            <a:r>
              <a:rPr lang="en-US" dirty="0" err="1"/>
              <a:t>ilaçların</a:t>
            </a:r>
            <a:r>
              <a:rPr lang="en-US" dirty="0"/>
              <a:t> </a:t>
            </a:r>
            <a:r>
              <a:rPr lang="en-US" dirty="0" err="1"/>
              <a:t>hedef</a:t>
            </a:r>
            <a:r>
              <a:rPr lang="en-US" dirty="0"/>
              <a:t> </a:t>
            </a:r>
            <a:r>
              <a:rPr lang="en-US" dirty="0" err="1"/>
              <a:t>dozlarının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yarısına</a:t>
            </a:r>
            <a:r>
              <a:rPr lang="en-US" dirty="0"/>
              <a:t> </a:t>
            </a:r>
            <a:r>
              <a:rPr lang="en-US" dirty="0" err="1"/>
              <a:t>ulaşmaktı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/>
              <a:t> Oral </a:t>
            </a:r>
            <a:r>
              <a:rPr lang="en-US" dirty="0" err="1"/>
              <a:t>tedavilerin</a:t>
            </a:r>
            <a:r>
              <a:rPr lang="en-US" dirty="0"/>
              <a:t> tam </a:t>
            </a:r>
            <a:r>
              <a:rPr lang="en-US" dirty="0" err="1"/>
              <a:t>hedef</a:t>
            </a:r>
            <a:r>
              <a:rPr lang="en-US" dirty="0"/>
              <a:t> </a:t>
            </a:r>
            <a:r>
              <a:rPr lang="en-US" dirty="0" err="1"/>
              <a:t>dozlarına</a:t>
            </a:r>
            <a:r>
              <a:rPr lang="en-US" dirty="0"/>
              <a:t> </a:t>
            </a:r>
            <a:r>
              <a:rPr lang="en-US" dirty="0" err="1"/>
              <a:t>titrasyon</a:t>
            </a:r>
            <a:r>
              <a:rPr lang="en-US" dirty="0"/>
              <a:t>,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güvenlik</a:t>
            </a:r>
            <a:r>
              <a:rPr lang="en-US" dirty="0"/>
              <a:t> </a:t>
            </a:r>
            <a:r>
              <a:rPr lang="en-US" dirty="0" err="1"/>
              <a:t>izlemesi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taburcu</a:t>
            </a:r>
            <a:r>
              <a:rPr lang="en-US" dirty="0"/>
              <a:t> </a:t>
            </a:r>
            <a:r>
              <a:rPr lang="en-US" dirty="0" err="1"/>
              <a:t>edildikten</a:t>
            </a:r>
            <a:r>
              <a:rPr lang="en-US" dirty="0"/>
              <a:t> </a:t>
            </a:r>
            <a:r>
              <a:rPr lang="en-US" dirty="0" err="1"/>
              <a:t>sonraki</a:t>
            </a:r>
            <a:r>
              <a:rPr lang="en-US" dirty="0"/>
              <a:t> 2 </a:t>
            </a:r>
            <a:r>
              <a:rPr lang="en-US" dirty="0" err="1"/>
              <a:t>hafta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denendi</a:t>
            </a:r>
            <a:r>
              <a:rPr lang="en-US" dirty="0"/>
              <a:t>.</a:t>
            </a:r>
            <a:endParaRPr lang="tr-TR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Fizik</a:t>
            </a:r>
            <a:r>
              <a:rPr lang="en-US" dirty="0"/>
              <a:t> </a:t>
            </a:r>
            <a:r>
              <a:rPr lang="en-US" dirty="0" err="1"/>
              <a:t>muayene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NT-</a:t>
            </a:r>
            <a:r>
              <a:rPr lang="en-US" dirty="0" err="1"/>
              <a:t>proBNP</a:t>
            </a:r>
            <a:r>
              <a:rPr lang="en-US" dirty="0"/>
              <a:t> </a:t>
            </a:r>
            <a:r>
              <a:rPr lang="en-US" dirty="0" err="1"/>
              <a:t>ölçümü</a:t>
            </a:r>
            <a:r>
              <a:rPr lang="en-US" dirty="0"/>
              <a:t> de </a:t>
            </a:r>
            <a:r>
              <a:rPr lang="en-US" dirty="0" err="1"/>
              <a:t>dahil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üzere</a:t>
            </a:r>
            <a:r>
              <a:rPr lang="en-US" dirty="0"/>
              <a:t> </a:t>
            </a:r>
            <a:r>
              <a:rPr lang="en-US" dirty="0" err="1"/>
              <a:t>laboratuvar</a:t>
            </a:r>
            <a:r>
              <a:rPr lang="en-US" dirty="0"/>
              <a:t> </a:t>
            </a:r>
            <a:r>
              <a:rPr lang="en-US" dirty="0" err="1"/>
              <a:t>değerlendirmesini</a:t>
            </a:r>
            <a:r>
              <a:rPr lang="en-US" dirty="0"/>
              <a:t> </a:t>
            </a:r>
            <a:r>
              <a:rPr lang="en-US" dirty="0" err="1"/>
              <a:t>içeren</a:t>
            </a:r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ziyaretleri</a:t>
            </a:r>
            <a:r>
              <a:rPr lang="en-US" dirty="0"/>
              <a:t>, </a:t>
            </a:r>
            <a:r>
              <a:rPr lang="en-US" dirty="0" err="1"/>
              <a:t>tıbbi</a:t>
            </a:r>
            <a:r>
              <a:rPr lang="en-US" dirty="0"/>
              <a:t> </a:t>
            </a:r>
            <a:r>
              <a:rPr lang="en-US" dirty="0" err="1"/>
              <a:t>tedavinin</a:t>
            </a:r>
            <a:r>
              <a:rPr lang="en-US" dirty="0"/>
              <a:t> </a:t>
            </a:r>
            <a:r>
              <a:rPr lang="en-US" dirty="0" err="1"/>
              <a:t>güvenliğini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tolere</a:t>
            </a:r>
            <a:r>
              <a:rPr lang="en-US" dirty="0"/>
              <a:t> </a:t>
            </a:r>
            <a:r>
              <a:rPr lang="en-US" dirty="0" err="1"/>
              <a:t>edilebilirliğini</a:t>
            </a:r>
            <a:r>
              <a:rPr lang="en-US" dirty="0"/>
              <a:t> </a:t>
            </a:r>
            <a:r>
              <a:rPr lang="en-US" dirty="0" err="1"/>
              <a:t>değerlendirmek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randomizasyondan</a:t>
            </a:r>
            <a:r>
              <a:rPr lang="en-US" dirty="0"/>
              <a:t> 1, 2, 3 </a:t>
            </a:r>
            <a:r>
              <a:rPr lang="en-US" dirty="0" err="1"/>
              <a:t>ve</a:t>
            </a:r>
            <a:r>
              <a:rPr lang="en-US" dirty="0"/>
              <a:t> 6 </a:t>
            </a:r>
            <a:r>
              <a:rPr lang="en-US" dirty="0" err="1"/>
              <a:t>hafta</a:t>
            </a:r>
            <a:r>
              <a:rPr lang="en-US" dirty="0"/>
              <a:t> </a:t>
            </a:r>
            <a:r>
              <a:rPr lang="en-US" dirty="0" err="1"/>
              <a:t>sonra</a:t>
            </a:r>
            <a:r>
              <a:rPr lang="en-US" dirty="0"/>
              <a:t> </a:t>
            </a:r>
            <a:r>
              <a:rPr lang="en-US" dirty="0" err="1"/>
              <a:t>gerçekleştirildi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1926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368152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yoğunluklu</a:t>
            </a:r>
            <a:r>
              <a:rPr lang="en-US" dirty="0"/>
              <a:t> </a:t>
            </a:r>
            <a:r>
              <a:rPr lang="en-US" dirty="0" err="1"/>
              <a:t>bakıma</a:t>
            </a:r>
            <a:r>
              <a:rPr lang="en-US" dirty="0"/>
              <a:t> </a:t>
            </a:r>
            <a:r>
              <a:rPr lang="en-US" dirty="0" err="1"/>
              <a:t>atanan</a:t>
            </a:r>
            <a:r>
              <a:rPr lang="en-US" dirty="0"/>
              <a:t> </a:t>
            </a:r>
            <a:r>
              <a:rPr lang="en-US" dirty="0" err="1"/>
              <a:t>hastaların</a:t>
            </a:r>
            <a:r>
              <a:rPr lang="en-US" dirty="0"/>
              <a:t>, normal </a:t>
            </a:r>
            <a:r>
              <a:rPr lang="en-US" dirty="0" err="1"/>
              <a:t>bakım</a:t>
            </a:r>
            <a:r>
              <a:rPr lang="en-US" dirty="0"/>
              <a:t> </a:t>
            </a:r>
            <a:r>
              <a:rPr lang="en-US" dirty="0" err="1"/>
              <a:t>grubundakilere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tam </a:t>
            </a:r>
            <a:r>
              <a:rPr lang="en-US" dirty="0" err="1"/>
              <a:t>doz</a:t>
            </a:r>
            <a:r>
              <a:rPr lang="en-US" dirty="0"/>
              <a:t> oral </a:t>
            </a:r>
            <a:r>
              <a:rPr lang="en-US" dirty="0" err="1"/>
              <a:t>tedavi</a:t>
            </a:r>
            <a:r>
              <a:rPr lang="en-US" dirty="0"/>
              <a:t> alma </a:t>
            </a:r>
            <a:r>
              <a:rPr lang="en-US" dirty="0" err="1"/>
              <a:t>olasılığı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yüksekti</a:t>
            </a:r>
            <a:r>
              <a:rPr lang="en-US" dirty="0"/>
              <a:t> (renin-</a:t>
            </a:r>
            <a:r>
              <a:rPr lang="en-US" dirty="0" err="1"/>
              <a:t>anjiyotensin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inhibitörleri</a:t>
            </a:r>
            <a:r>
              <a:rPr lang="en-US" dirty="0"/>
              <a:t> % 55 vs % 2, beta-</a:t>
            </a:r>
            <a:r>
              <a:rPr lang="en-US" dirty="0" err="1"/>
              <a:t>blokerler</a:t>
            </a:r>
            <a:r>
              <a:rPr lang="en-US" dirty="0"/>
              <a:t> % 49 vs % 4 </a:t>
            </a:r>
            <a:r>
              <a:rPr lang="en-US" dirty="0" err="1"/>
              <a:t>ve</a:t>
            </a:r>
            <a:r>
              <a:rPr lang="en-US" dirty="0"/>
              <a:t> MRA % 84 vs % 46).</a:t>
            </a:r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20688"/>
            <a:ext cx="447675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17395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2708920"/>
            <a:ext cx="8784976" cy="3816424"/>
          </a:xfrm>
        </p:spPr>
        <p:txBody>
          <a:bodyPr>
            <a:normAutofit fontScale="55000" lnSpcReduction="20000"/>
          </a:bodyPr>
          <a:lstStyle/>
          <a:p>
            <a:r>
              <a:rPr lang="en-US" dirty="0" err="1"/>
              <a:t>Çalışma</a:t>
            </a:r>
            <a:r>
              <a:rPr lang="en-US" dirty="0"/>
              <a:t> </a:t>
            </a:r>
            <a:r>
              <a:rPr lang="en-US" dirty="0" err="1"/>
              <a:t>belirgin</a:t>
            </a:r>
            <a:r>
              <a:rPr lang="en-US" dirty="0"/>
              <a:t> </a:t>
            </a:r>
            <a:r>
              <a:rPr lang="en-US" dirty="0" err="1"/>
              <a:t>yarar</a:t>
            </a:r>
            <a:r>
              <a:rPr lang="en-US" dirty="0"/>
              <a:t> </a:t>
            </a:r>
            <a:r>
              <a:rPr lang="en-US" dirty="0" err="1"/>
              <a:t>sebebi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erken</a:t>
            </a:r>
            <a:r>
              <a:rPr lang="en-US" dirty="0"/>
              <a:t> </a:t>
            </a:r>
            <a:r>
              <a:rPr lang="en-US" dirty="0" err="1"/>
              <a:t>sonlandırıldı</a:t>
            </a:r>
            <a:r>
              <a:rPr lang="en-US" dirty="0"/>
              <a:t>. </a:t>
            </a:r>
            <a:endParaRPr lang="tr-TR" dirty="0"/>
          </a:p>
          <a:p>
            <a:endParaRPr lang="tr-TR" dirty="0"/>
          </a:p>
          <a:p>
            <a:r>
              <a:rPr lang="en-US" dirty="0"/>
              <a:t>180 </a:t>
            </a:r>
            <a:r>
              <a:rPr lang="en-US" dirty="0" err="1"/>
              <a:t>günde</a:t>
            </a:r>
            <a:r>
              <a:rPr lang="en-US" dirty="0"/>
              <a:t> KY </a:t>
            </a:r>
            <a:r>
              <a:rPr lang="en-US" dirty="0" err="1"/>
              <a:t>yeniden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nedenlere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ölümün</a:t>
            </a:r>
            <a:r>
              <a:rPr lang="tr-TR" dirty="0"/>
              <a:t> kombine </a:t>
            </a:r>
            <a:r>
              <a:rPr lang="en-US" dirty="0" err="1"/>
              <a:t>birincil</a:t>
            </a:r>
            <a:r>
              <a:rPr lang="en-US" dirty="0"/>
              <a:t> </a:t>
            </a:r>
            <a:r>
              <a:rPr lang="en-US" dirty="0" err="1"/>
              <a:t>sonucu</a:t>
            </a:r>
            <a:r>
              <a:rPr lang="en-US" dirty="0"/>
              <a:t>, </a:t>
            </a:r>
            <a:r>
              <a:rPr lang="tr-TR" dirty="0"/>
              <a:t>yoğun doz sıkı takip</a:t>
            </a:r>
            <a:r>
              <a:rPr lang="en-US" dirty="0"/>
              <a:t> </a:t>
            </a:r>
            <a:r>
              <a:rPr lang="en-US" dirty="0" err="1"/>
              <a:t>grubundaki</a:t>
            </a:r>
            <a:r>
              <a:rPr lang="en-US" dirty="0"/>
              <a:t> </a:t>
            </a:r>
            <a:r>
              <a:rPr lang="en-US" dirty="0" err="1"/>
              <a:t>hastaların</a:t>
            </a:r>
            <a:r>
              <a:rPr lang="en-US" dirty="0"/>
              <a:t>% 15.2'sinde </a:t>
            </a:r>
            <a:r>
              <a:rPr lang="en-US" dirty="0" err="1"/>
              <a:t>ve</a:t>
            </a:r>
            <a:r>
              <a:rPr lang="en-US" dirty="0"/>
              <a:t> normal </a:t>
            </a:r>
            <a:r>
              <a:rPr lang="en-US" dirty="0" err="1"/>
              <a:t>bakım</a:t>
            </a:r>
            <a:r>
              <a:rPr lang="en-US" dirty="0"/>
              <a:t> </a:t>
            </a:r>
            <a:r>
              <a:rPr lang="en-US" dirty="0" err="1"/>
              <a:t>grubundaki</a:t>
            </a:r>
            <a:r>
              <a:rPr lang="en-US" dirty="0"/>
              <a:t> </a:t>
            </a:r>
            <a:r>
              <a:rPr lang="en-US" dirty="0" err="1"/>
              <a:t>hastaların</a:t>
            </a:r>
            <a:r>
              <a:rPr lang="en-US" dirty="0"/>
              <a:t>% 23.3'ünde </a:t>
            </a:r>
            <a:r>
              <a:rPr lang="en-US" dirty="0" err="1"/>
              <a:t>meydana</a:t>
            </a:r>
            <a:r>
              <a:rPr lang="en-US" dirty="0"/>
              <a:t> </a:t>
            </a:r>
            <a:r>
              <a:rPr lang="en-US" dirty="0" err="1"/>
              <a:t>geldi</a:t>
            </a:r>
            <a:r>
              <a:rPr lang="en-US" dirty="0"/>
              <a:t> (</a:t>
            </a:r>
            <a:r>
              <a:rPr lang="en-US" dirty="0" err="1"/>
              <a:t>düzeltilmiş</a:t>
            </a:r>
            <a:r>
              <a:rPr lang="en-US" dirty="0"/>
              <a:t> RR [</a:t>
            </a:r>
            <a:r>
              <a:rPr lang="en-US" dirty="0" err="1"/>
              <a:t>aRR</a:t>
            </a:r>
            <a:r>
              <a:rPr lang="en-US" dirty="0"/>
              <a:t>] 0.66,% 95 CI 0.50-0.86; P = .0021)</a:t>
            </a:r>
            <a:endParaRPr lang="tr-TR" dirty="0"/>
          </a:p>
          <a:p>
            <a:endParaRPr lang="en-US" dirty="0"/>
          </a:p>
          <a:p>
            <a:r>
              <a:rPr lang="tr-TR" dirty="0"/>
              <a:t>KY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yatışlar</a:t>
            </a:r>
            <a:r>
              <a:rPr lang="tr-TR" dirty="0"/>
              <a:t> </a:t>
            </a:r>
            <a:r>
              <a:rPr lang="en-US" dirty="0" err="1"/>
              <a:t>azaldı</a:t>
            </a:r>
            <a:r>
              <a:rPr lang="en-US" dirty="0"/>
              <a:t> (</a:t>
            </a:r>
            <a:r>
              <a:rPr lang="en-US" dirty="0" err="1"/>
              <a:t>aRR</a:t>
            </a:r>
            <a:r>
              <a:rPr lang="en-US" dirty="0"/>
              <a:t> 0.56,% 95 CI 0.38-0.81; P = .0011)</a:t>
            </a:r>
            <a:endParaRPr lang="tr-TR" dirty="0"/>
          </a:p>
          <a:p>
            <a:endParaRPr lang="tr-TR" dirty="0"/>
          </a:p>
          <a:p>
            <a:r>
              <a:rPr lang="en-US" dirty="0"/>
              <a:t> 180. </a:t>
            </a:r>
            <a:r>
              <a:rPr lang="en-US" dirty="0" err="1"/>
              <a:t>günde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nedenlere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değişmedi</a:t>
            </a:r>
            <a:r>
              <a:rPr lang="en-US" dirty="0"/>
              <a:t> (</a:t>
            </a:r>
            <a:r>
              <a:rPr lang="en-US" dirty="0" err="1"/>
              <a:t>aRR</a:t>
            </a:r>
            <a:r>
              <a:rPr lang="en-US" dirty="0"/>
              <a:t> 0.84,% 95 CI 0.56-1.26; P = .42). </a:t>
            </a:r>
            <a:endParaRPr lang="tr-TR" dirty="0"/>
          </a:p>
          <a:p>
            <a:endParaRPr lang="tr-TR" dirty="0"/>
          </a:p>
          <a:p>
            <a:r>
              <a:rPr lang="en-US" dirty="0"/>
              <a:t>Her </a:t>
            </a:r>
            <a:r>
              <a:rPr lang="en-US" dirty="0" err="1"/>
              <a:t>grupta</a:t>
            </a:r>
            <a:r>
              <a:rPr lang="en-US" dirty="0"/>
              <a:t> </a:t>
            </a:r>
            <a:r>
              <a:rPr lang="en-US" dirty="0" err="1"/>
              <a:t>benzer</a:t>
            </a:r>
            <a:r>
              <a:rPr lang="en-US" dirty="0"/>
              <a:t> </a:t>
            </a:r>
            <a:r>
              <a:rPr lang="en-US" dirty="0" err="1"/>
              <a:t>oranlarda</a:t>
            </a:r>
            <a:r>
              <a:rPr lang="en-US" dirty="0"/>
              <a:t> </a:t>
            </a:r>
            <a:r>
              <a:rPr lang="en-US" dirty="0" err="1"/>
              <a:t>ciddi</a:t>
            </a:r>
            <a:r>
              <a:rPr lang="en-US" dirty="0"/>
              <a:t> </a:t>
            </a:r>
            <a:r>
              <a:rPr lang="en-US" dirty="0" err="1"/>
              <a:t>advers</a:t>
            </a:r>
            <a:r>
              <a:rPr lang="en-US" dirty="0"/>
              <a:t> </a:t>
            </a:r>
            <a:r>
              <a:rPr lang="en-US" dirty="0" err="1"/>
              <a:t>olaylar</a:t>
            </a:r>
            <a:r>
              <a:rPr lang="en-US" dirty="0"/>
              <a:t> (%16'ya </a:t>
            </a:r>
            <a:r>
              <a:rPr lang="en-US" dirty="0" err="1"/>
              <a:t>karşı</a:t>
            </a:r>
            <a:r>
              <a:rPr lang="en-US" dirty="0"/>
              <a:t> %17)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ölümcül</a:t>
            </a:r>
            <a:r>
              <a:rPr lang="en-US" dirty="0"/>
              <a:t> </a:t>
            </a:r>
            <a:r>
              <a:rPr lang="en-US" dirty="0" err="1"/>
              <a:t>advers</a:t>
            </a:r>
            <a:r>
              <a:rPr lang="en-US" dirty="0"/>
              <a:t> </a:t>
            </a:r>
            <a:r>
              <a:rPr lang="en-US" dirty="0" err="1"/>
              <a:t>olaylar</a:t>
            </a:r>
            <a:r>
              <a:rPr lang="en-US" dirty="0"/>
              <a:t> (%5'e </a:t>
            </a:r>
            <a:r>
              <a:rPr lang="en-US" dirty="0" err="1"/>
              <a:t>karşı</a:t>
            </a:r>
            <a:r>
              <a:rPr lang="en-US" dirty="0"/>
              <a:t> %6) </a:t>
            </a:r>
            <a:r>
              <a:rPr lang="en-US" dirty="0" err="1"/>
              <a:t>bildirilmiştir</a:t>
            </a:r>
            <a:r>
              <a:rPr lang="en-US" dirty="0"/>
              <a:t>.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6581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1263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STRONG-HF </a:t>
            </a:r>
            <a:r>
              <a:rPr lang="en-US" dirty="0" err="1"/>
              <a:t>sonuçlarına</a:t>
            </a:r>
            <a:r>
              <a:rPr lang="en-US" dirty="0"/>
              <a:t> </a:t>
            </a:r>
            <a:r>
              <a:rPr lang="en-US" dirty="0" err="1"/>
              <a:t>dayanarak</a:t>
            </a:r>
            <a:r>
              <a:rPr lang="en-US" dirty="0"/>
              <a:t>, </a:t>
            </a:r>
            <a:r>
              <a:rPr lang="tr-TR" dirty="0"/>
              <a:t>KY tekrarlayan yatışları  </a:t>
            </a:r>
            <a:r>
              <a:rPr lang="en-US" dirty="0" err="1"/>
              <a:t>azaltmak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oral KY </a:t>
            </a:r>
            <a:r>
              <a:rPr lang="en-US" dirty="0" err="1"/>
              <a:t>tedavilerinin</a:t>
            </a:r>
            <a:r>
              <a:rPr lang="en-US" dirty="0"/>
              <a:t> </a:t>
            </a:r>
            <a:r>
              <a:rPr lang="en-US" dirty="0" err="1"/>
              <a:t>başlatılması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hızlı</a:t>
            </a:r>
            <a:r>
              <a:rPr lang="en-US" dirty="0"/>
              <a:t> </a:t>
            </a:r>
            <a:r>
              <a:rPr lang="en-US" dirty="0" err="1"/>
              <a:t>titrasyonu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yatışından</a:t>
            </a:r>
            <a:r>
              <a:rPr lang="en-US" dirty="0"/>
              <a:t> </a:t>
            </a:r>
            <a:r>
              <a:rPr lang="en-US" dirty="0" err="1"/>
              <a:t>sonraki</a:t>
            </a:r>
            <a:r>
              <a:rPr lang="en-US" dirty="0"/>
              <a:t> ilk 6 </a:t>
            </a:r>
            <a:r>
              <a:rPr lang="en-US" dirty="0" err="1"/>
              <a:t>hafta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yakın</a:t>
            </a:r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önerilir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ziyaretleri</a:t>
            </a:r>
            <a:r>
              <a:rPr lang="en-US" dirty="0"/>
              <a:t> </a:t>
            </a:r>
            <a:r>
              <a:rPr lang="en-US" dirty="0" err="1"/>
              <a:t>sırasında</a:t>
            </a:r>
            <a:r>
              <a:rPr lang="en-US" dirty="0"/>
              <a:t> </a:t>
            </a:r>
            <a:r>
              <a:rPr lang="tr-TR" dirty="0"/>
              <a:t>yetmezlik</a:t>
            </a:r>
            <a:r>
              <a:rPr lang="en-US" dirty="0"/>
              <a:t> </a:t>
            </a:r>
            <a:r>
              <a:rPr lang="en-US" dirty="0" err="1"/>
              <a:t>semptomu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bulgularına</a:t>
            </a:r>
            <a:r>
              <a:rPr lang="en-US" dirty="0"/>
              <a:t>,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basıncına</a:t>
            </a:r>
            <a:r>
              <a:rPr lang="en-US" dirty="0"/>
              <a:t>, </a:t>
            </a:r>
            <a:r>
              <a:rPr lang="en-US" dirty="0" err="1"/>
              <a:t>kalp</a:t>
            </a:r>
            <a:r>
              <a:rPr lang="en-US" dirty="0"/>
              <a:t> </a:t>
            </a:r>
            <a:r>
              <a:rPr lang="en-US" dirty="0" err="1"/>
              <a:t>hızına</a:t>
            </a:r>
            <a:r>
              <a:rPr lang="en-US" dirty="0"/>
              <a:t>, NT-</a:t>
            </a:r>
            <a:r>
              <a:rPr lang="en-US" dirty="0" err="1"/>
              <a:t>proBNP</a:t>
            </a:r>
            <a:r>
              <a:rPr lang="en-US" dirty="0"/>
              <a:t> </a:t>
            </a:r>
            <a:r>
              <a:rPr lang="en-US" dirty="0" err="1"/>
              <a:t>değerlerine</a:t>
            </a:r>
            <a:r>
              <a:rPr lang="en-US" dirty="0"/>
              <a:t>, </a:t>
            </a:r>
            <a:r>
              <a:rPr lang="en-US" dirty="0" err="1"/>
              <a:t>potasyum</a:t>
            </a:r>
            <a:r>
              <a:rPr lang="en-US" dirty="0"/>
              <a:t> </a:t>
            </a:r>
            <a:r>
              <a:rPr lang="en-US" dirty="0" err="1"/>
              <a:t>konsantrasyonlarına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eGFR'ye</a:t>
            </a:r>
            <a:r>
              <a:rPr lang="en-US" dirty="0"/>
              <a:t> </a:t>
            </a:r>
            <a:r>
              <a:rPr lang="en-US" dirty="0" err="1"/>
              <a:t>özellikle</a:t>
            </a:r>
            <a:r>
              <a:rPr lang="en-US" dirty="0"/>
              <a:t> </a:t>
            </a:r>
            <a:r>
              <a:rPr lang="en-US" dirty="0" err="1"/>
              <a:t>dikkat</a:t>
            </a:r>
            <a:r>
              <a:rPr lang="en-US" dirty="0"/>
              <a:t> </a:t>
            </a:r>
            <a:r>
              <a:rPr lang="en-US" dirty="0" err="1"/>
              <a:t>edilmelidir</a:t>
            </a:r>
            <a:r>
              <a:rPr lang="en-US" dirty="0"/>
              <a:t>.</a:t>
            </a: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3502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STRONG-HF</a:t>
            </a:r>
            <a:r>
              <a:rPr lang="tr-TR" dirty="0"/>
              <a:t> </a:t>
            </a:r>
            <a:r>
              <a:rPr lang="en-US" dirty="0" err="1"/>
              <a:t>sınırlamaları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İlk </a:t>
            </a:r>
            <a:r>
              <a:rPr lang="en-US" dirty="0" err="1"/>
              <a:t>olarak</a:t>
            </a:r>
            <a:r>
              <a:rPr lang="en-US" dirty="0"/>
              <a:t>, </a:t>
            </a:r>
            <a:r>
              <a:rPr lang="en-US" dirty="0" err="1"/>
              <a:t>popülasyon</a:t>
            </a:r>
            <a:r>
              <a:rPr lang="en-US" dirty="0"/>
              <a:t>, </a:t>
            </a:r>
            <a:r>
              <a:rPr lang="en-US" dirty="0" err="1"/>
              <a:t>başlangıç</a:t>
            </a:r>
            <a:r>
              <a:rPr lang="en-US" dirty="0"/>
              <a:t> NT-</a:t>
            </a:r>
            <a:r>
              <a:rPr lang="en-US" dirty="0" err="1"/>
              <a:t>proBNP</a:t>
            </a:r>
            <a:r>
              <a:rPr lang="en-US" dirty="0"/>
              <a:t> </a:t>
            </a:r>
            <a:r>
              <a:rPr lang="en-US" dirty="0" err="1"/>
              <a:t>konsantrasyonlarına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tr-TR" dirty="0"/>
              <a:t>ta tedaviye yanıtta</a:t>
            </a:r>
            <a:r>
              <a:rPr lang="en-US" dirty="0"/>
              <a:t> </a:t>
            </a:r>
            <a:r>
              <a:rPr lang="tr-TR" dirty="0"/>
              <a:t>BNP</a:t>
            </a:r>
            <a:r>
              <a:rPr lang="en-US" dirty="0"/>
              <a:t> </a:t>
            </a:r>
            <a:r>
              <a:rPr lang="en-US" dirty="0" err="1"/>
              <a:t>düşüşlerine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</a:t>
            </a:r>
            <a:r>
              <a:rPr lang="en-US" dirty="0" err="1"/>
              <a:t>dikkatlice</a:t>
            </a:r>
            <a:r>
              <a:rPr lang="en-US" dirty="0"/>
              <a:t> </a:t>
            </a:r>
            <a:r>
              <a:rPr lang="en-US" dirty="0" err="1"/>
              <a:t>seçildi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İkincisi</a:t>
            </a:r>
            <a:r>
              <a:rPr lang="en-US" dirty="0"/>
              <a:t>,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grubundaki</a:t>
            </a:r>
            <a:r>
              <a:rPr lang="en-US" dirty="0"/>
              <a:t> </a:t>
            </a:r>
            <a:r>
              <a:rPr lang="en-US" dirty="0" err="1"/>
              <a:t>hastaların</a:t>
            </a:r>
            <a:r>
              <a:rPr lang="en-US" dirty="0"/>
              <a:t> </a:t>
            </a:r>
            <a:r>
              <a:rPr lang="en-US" dirty="0" err="1"/>
              <a:t>çoğunluğu</a:t>
            </a:r>
            <a:r>
              <a:rPr lang="en-US" dirty="0"/>
              <a:t> tam optimal ACE-I / ARB / ARNI </a:t>
            </a:r>
            <a:r>
              <a:rPr lang="en-US" dirty="0" err="1"/>
              <a:t>ve</a:t>
            </a:r>
            <a:r>
              <a:rPr lang="en-US" dirty="0"/>
              <a:t> beta-</a:t>
            </a:r>
            <a:r>
              <a:rPr lang="en-US" dirty="0" err="1"/>
              <a:t>bloker</a:t>
            </a:r>
            <a:r>
              <a:rPr lang="en-US" dirty="0"/>
              <a:t> </a:t>
            </a:r>
            <a:r>
              <a:rPr lang="en-US" dirty="0" err="1"/>
              <a:t>dozlarına</a:t>
            </a:r>
            <a:r>
              <a:rPr lang="en-US" dirty="0"/>
              <a:t> </a:t>
            </a:r>
            <a:r>
              <a:rPr lang="en-US" dirty="0" err="1"/>
              <a:t>ulaşması</a:t>
            </a:r>
            <a:r>
              <a:rPr lang="en-US" dirty="0"/>
              <a:t> </a:t>
            </a:r>
            <a:r>
              <a:rPr lang="en-US" dirty="0" err="1"/>
              <a:t>yarısından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azında</a:t>
            </a:r>
            <a:r>
              <a:rPr lang="en-US" dirty="0"/>
              <a:t> </a:t>
            </a:r>
            <a:r>
              <a:rPr lang="en-US" dirty="0" err="1"/>
              <a:t>gerçekleşti</a:t>
            </a:r>
            <a:r>
              <a:rPr lang="en-US" dirty="0"/>
              <a:t> </a:t>
            </a:r>
            <a:r>
              <a:rPr lang="tr-TR" dirty="0"/>
              <a:t>ancak bu </a:t>
            </a:r>
            <a:r>
              <a:rPr lang="en-US" dirty="0" err="1"/>
              <a:t>birçok</a:t>
            </a:r>
            <a:r>
              <a:rPr lang="en-US" dirty="0"/>
              <a:t> </a:t>
            </a:r>
            <a:r>
              <a:rPr lang="en-US" dirty="0" err="1"/>
              <a:t>gerçek</a:t>
            </a:r>
            <a:r>
              <a:rPr lang="en-US" dirty="0"/>
              <a:t> </a:t>
            </a:r>
            <a:r>
              <a:rPr lang="en-US" dirty="0" err="1"/>
              <a:t>dünya</a:t>
            </a:r>
            <a:r>
              <a:rPr lang="en-US" dirty="0"/>
              <a:t> </a:t>
            </a:r>
            <a:r>
              <a:rPr lang="en-US" dirty="0" err="1"/>
              <a:t>klinik</a:t>
            </a:r>
            <a:r>
              <a:rPr lang="en-US" dirty="0"/>
              <a:t> </a:t>
            </a:r>
            <a:r>
              <a:rPr lang="en-US" dirty="0" err="1"/>
              <a:t>ortamına</a:t>
            </a:r>
            <a:r>
              <a:rPr lang="en-US" dirty="0"/>
              <a:t> </a:t>
            </a:r>
            <a:r>
              <a:rPr lang="tr-TR" dirty="0"/>
              <a:t>benzer.</a:t>
            </a:r>
          </a:p>
          <a:p>
            <a:endParaRPr lang="en-US" dirty="0"/>
          </a:p>
          <a:p>
            <a:r>
              <a:rPr lang="en-US" dirty="0" err="1"/>
              <a:t>Üçüncüsü</a:t>
            </a:r>
            <a:r>
              <a:rPr lang="en-US" dirty="0"/>
              <a:t>, </a:t>
            </a:r>
            <a:r>
              <a:rPr lang="en-US" dirty="0" err="1"/>
              <a:t>çalışma</a:t>
            </a:r>
            <a:r>
              <a:rPr lang="en-US" dirty="0"/>
              <a:t>, </a:t>
            </a:r>
            <a:r>
              <a:rPr lang="en-US" dirty="0" err="1"/>
              <a:t>protokolde</a:t>
            </a:r>
            <a:r>
              <a:rPr lang="en-US" dirty="0"/>
              <a:t> </a:t>
            </a:r>
            <a:r>
              <a:rPr lang="en-US" dirty="0" err="1"/>
              <a:t>zorunlu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SGLT2 </a:t>
            </a:r>
            <a:r>
              <a:rPr lang="en-US" dirty="0" err="1"/>
              <a:t>inhibitörleri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mevcut</a:t>
            </a:r>
            <a:r>
              <a:rPr lang="en-US" dirty="0"/>
              <a:t> </a:t>
            </a:r>
            <a:r>
              <a:rPr lang="en-US" dirty="0" err="1"/>
              <a:t>kanıtlar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önerilerden</a:t>
            </a:r>
            <a:r>
              <a:rPr lang="en-US" dirty="0"/>
              <a:t> </a:t>
            </a:r>
            <a:r>
              <a:rPr lang="en-US" dirty="0" err="1"/>
              <a:t>önce</a:t>
            </a:r>
            <a:r>
              <a:rPr lang="en-US" dirty="0"/>
              <a:t> </a:t>
            </a:r>
            <a:r>
              <a:rPr lang="en-US" dirty="0" err="1"/>
              <a:t>başlatıldı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8220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1876425"/>
            <a:ext cx="5819775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5697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7772400" cy="1362075"/>
          </a:xfrm>
        </p:spPr>
        <p:txBody>
          <a:bodyPr/>
          <a:lstStyle/>
          <a:p>
            <a:r>
              <a:rPr lang="en-US" dirty="0" err="1"/>
              <a:t>Komorbiditeler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5" name="Metin Yer Tutucusu 2"/>
          <p:cNvSpPr>
            <a:spLocks noGrp="1"/>
          </p:cNvSpPr>
          <p:nvPr>
            <p:ph type="body" idx="1"/>
          </p:nvPr>
        </p:nvSpPr>
        <p:spPr>
          <a:xfrm>
            <a:off x="683568" y="3645024"/>
            <a:ext cx="7772400" cy="1914004"/>
          </a:xfrm>
        </p:spPr>
        <p:txBody>
          <a:bodyPr/>
          <a:lstStyle/>
          <a:p>
            <a:r>
              <a:rPr lang="tr-TR" sz="4400" dirty="0"/>
              <a:t>T</a:t>
            </a:r>
            <a:r>
              <a:rPr lang="en-US" sz="4400" dirty="0" err="1"/>
              <a:t>ip</a:t>
            </a:r>
            <a:r>
              <a:rPr lang="en-US" sz="4400" dirty="0"/>
              <a:t> 2 diabetes mellitus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26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12" y="1916832"/>
            <a:ext cx="7142226" cy="481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52959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1523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980728"/>
            <a:ext cx="564832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95597" cy="1644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310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3" y="981075"/>
            <a:ext cx="5438775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1521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7772400" cy="1362075"/>
          </a:xfrm>
        </p:spPr>
        <p:txBody>
          <a:bodyPr/>
          <a:lstStyle/>
          <a:p>
            <a:r>
              <a:rPr lang="en-US" dirty="0" err="1"/>
              <a:t>Komorbiditeler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3568" y="3645024"/>
            <a:ext cx="7772400" cy="1914004"/>
          </a:xfrm>
        </p:spPr>
        <p:txBody>
          <a:bodyPr/>
          <a:lstStyle/>
          <a:p>
            <a:r>
              <a:rPr lang="en-US" sz="4400" dirty="0" err="1"/>
              <a:t>Kronik</a:t>
            </a:r>
            <a:r>
              <a:rPr lang="en-US" sz="4400" dirty="0"/>
              <a:t> </a:t>
            </a:r>
            <a:r>
              <a:rPr lang="en-US" sz="4400" dirty="0" err="1"/>
              <a:t>böbrek</a:t>
            </a:r>
            <a:r>
              <a:rPr lang="en-US" sz="4400" dirty="0"/>
              <a:t> </a:t>
            </a:r>
            <a:r>
              <a:rPr lang="en-US" sz="4400" dirty="0" err="1"/>
              <a:t>hastalığı</a:t>
            </a:r>
            <a:r>
              <a:rPr lang="en-US" sz="4400" dirty="0"/>
              <a:t> </a:t>
            </a:r>
            <a:r>
              <a:rPr lang="en-US" sz="4400" dirty="0" err="1"/>
              <a:t>ve</a:t>
            </a:r>
            <a:r>
              <a:rPr lang="en-US" sz="4400" dirty="0"/>
              <a:t> tip 2 diabetes mellitus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6754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049091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DAPA-KBH, </a:t>
            </a:r>
            <a:r>
              <a:rPr lang="en-US" dirty="0" err="1"/>
              <a:t>idrar</a:t>
            </a:r>
            <a:r>
              <a:rPr lang="en-US" dirty="0"/>
              <a:t> </a:t>
            </a:r>
            <a:r>
              <a:rPr lang="en-US" dirty="0" err="1"/>
              <a:t>albümin-kreatinin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≥200 mg / g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eGFR'si</a:t>
            </a:r>
            <a:r>
              <a:rPr lang="en-US" dirty="0"/>
              <a:t> 25-75 mL / dak / 1.73 m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hem </a:t>
            </a:r>
            <a:r>
              <a:rPr lang="en-US" dirty="0" err="1"/>
              <a:t>diyabetik</a:t>
            </a:r>
            <a:r>
              <a:rPr lang="en-US" dirty="0"/>
              <a:t> hem de </a:t>
            </a:r>
            <a:r>
              <a:rPr lang="en-US" dirty="0" err="1"/>
              <a:t>diyabetik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hastaları</a:t>
            </a:r>
            <a:r>
              <a:rPr lang="en-US" dirty="0"/>
              <a:t> </a:t>
            </a:r>
            <a:r>
              <a:rPr lang="en-US" dirty="0" err="1"/>
              <a:t>içeren</a:t>
            </a:r>
            <a:r>
              <a:rPr lang="en-US" dirty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merkezli</a:t>
            </a:r>
            <a:r>
              <a:rPr lang="en-US" dirty="0"/>
              <a:t>, </a:t>
            </a:r>
            <a:r>
              <a:rPr lang="en-US" dirty="0" err="1"/>
              <a:t>çift</a:t>
            </a:r>
            <a:r>
              <a:rPr lang="en-US" dirty="0"/>
              <a:t> </a:t>
            </a:r>
            <a:r>
              <a:rPr lang="en-US" dirty="0" err="1"/>
              <a:t>kör</a:t>
            </a:r>
            <a:r>
              <a:rPr lang="en-US" dirty="0"/>
              <a:t>, </a:t>
            </a:r>
            <a:r>
              <a:rPr lang="en-US" dirty="0" err="1"/>
              <a:t>plasebo</a:t>
            </a:r>
            <a:r>
              <a:rPr lang="en-US" dirty="0"/>
              <a:t> </a:t>
            </a:r>
            <a:r>
              <a:rPr lang="en-US" dirty="0" err="1"/>
              <a:t>kontrollü</a:t>
            </a:r>
            <a:r>
              <a:rPr lang="en-US" dirty="0"/>
              <a:t>, randomize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çalışma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Günde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kez</a:t>
            </a:r>
            <a:r>
              <a:rPr lang="en-US" dirty="0"/>
              <a:t> 10 mg </a:t>
            </a:r>
            <a:r>
              <a:rPr lang="en-US" dirty="0" err="1"/>
              <a:t>dapagliflozin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plaseboya</a:t>
            </a:r>
            <a:r>
              <a:rPr lang="en-US" dirty="0"/>
              <a:t> </a:t>
            </a:r>
            <a:r>
              <a:rPr lang="en-US" dirty="0" err="1"/>
              <a:t>rastgele</a:t>
            </a:r>
            <a:r>
              <a:rPr lang="en-US" dirty="0"/>
              <a:t> </a:t>
            </a:r>
            <a:r>
              <a:rPr lang="en-US" dirty="0" err="1"/>
              <a:t>hastalar</a:t>
            </a:r>
            <a:r>
              <a:rPr lang="en-US" dirty="0"/>
              <a:t> 1: 1 </a:t>
            </a:r>
            <a:r>
              <a:rPr lang="en-US" dirty="0" err="1"/>
              <a:t>atandı</a:t>
            </a:r>
            <a:r>
              <a:rPr lang="en-US" dirty="0"/>
              <a:t>. </a:t>
            </a:r>
            <a:endParaRPr lang="tr-TR" dirty="0"/>
          </a:p>
          <a:p>
            <a:endParaRPr lang="tr-TR" dirty="0"/>
          </a:p>
          <a:p>
            <a:r>
              <a:rPr lang="tr-TR" dirty="0"/>
              <a:t>K</a:t>
            </a:r>
            <a:r>
              <a:rPr lang="en-US" dirty="0" err="1"/>
              <a:t>ayıtlı</a:t>
            </a:r>
            <a:r>
              <a:rPr lang="en-US" dirty="0"/>
              <a:t> 4304 </a:t>
            </a:r>
            <a:r>
              <a:rPr lang="en-US" dirty="0" err="1"/>
              <a:t>hastanın</a:t>
            </a:r>
            <a:r>
              <a:rPr lang="en-US" dirty="0"/>
              <a:t> 468'inde (% 11) KY </a:t>
            </a:r>
            <a:r>
              <a:rPr lang="en-US" dirty="0" err="1"/>
              <a:t>öyküsü</a:t>
            </a:r>
            <a:r>
              <a:rPr lang="en-US" dirty="0"/>
              <a:t> </a:t>
            </a:r>
            <a:r>
              <a:rPr lang="en-US" dirty="0" err="1"/>
              <a:t>vardı</a:t>
            </a:r>
            <a:r>
              <a:rPr lang="en-US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"/>
            <a:ext cx="4905375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908720"/>
            <a:ext cx="20764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2862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>
          <a:xfrm>
            <a:off x="4644008" y="1412776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2.4 </a:t>
            </a:r>
            <a:r>
              <a:rPr lang="en-US" dirty="0" err="1"/>
              <a:t>yıllık</a:t>
            </a:r>
            <a:r>
              <a:rPr lang="en-US" dirty="0"/>
              <a:t> </a:t>
            </a:r>
            <a:r>
              <a:rPr lang="en-US" dirty="0" err="1"/>
              <a:t>medyan</a:t>
            </a:r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sırasında</a:t>
            </a:r>
            <a:r>
              <a:rPr lang="en-US" dirty="0"/>
              <a:t>, </a:t>
            </a:r>
            <a:r>
              <a:rPr lang="en-US" dirty="0" err="1"/>
              <a:t>birinci</a:t>
            </a:r>
            <a:r>
              <a:rPr lang="en-US" dirty="0"/>
              <a:t> son </a:t>
            </a:r>
            <a:r>
              <a:rPr lang="en-US" dirty="0" err="1"/>
              <a:t>nokta</a:t>
            </a:r>
            <a:r>
              <a:rPr lang="en-US" dirty="0"/>
              <a:t>,  </a:t>
            </a:r>
            <a:r>
              <a:rPr lang="en-US" dirty="0" err="1"/>
              <a:t>birleşim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 </a:t>
            </a:r>
            <a:r>
              <a:rPr lang="en-US" dirty="0" err="1"/>
              <a:t>eGFR'de</a:t>
            </a:r>
            <a:r>
              <a:rPr lang="en-US" dirty="0"/>
              <a:t>% ≥50'lik </a:t>
            </a:r>
            <a:r>
              <a:rPr lang="en-US" dirty="0" err="1"/>
              <a:t>düşüş</a:t>
            </a:r>
            <a:r>
              <a:rPr lang="en-US" dirty="0"/>
              <a:t>, son </a:t>
            </a:r>
            <a:r>
              <a:rPr lang="en-US" dirty="0" err="1"/>
              <a:t>dönem</a:t>
            </a:r>
            <a:r>
              <a:rPr lang="en-US" dirty="0"/>
              <a:t> </a:t>
            </a:r>
            <a:r>
              <a:rPr lang="en-US" dirty="0" err="1"/>
              <a:t>böbrek</a:t>
            </a:r>
            <a:r>
              <a:rPr lang="en-US" dirty="0"/>
              <a:t> </a:t>
            </a:r>
            <a:r>
              <a:rPr lang="en-US" dirty="0" err="1"/>
              <a:t>hastalığı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böbrekle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tr-TR" dirty="0"/>
              <a:t>K</a:t>
            </a:r>
            <a:r>
              <a:rPr lang="en-US" dirty="0"/>
              <a:t>V </a:t>
            </a:r>
            <a:r>
              <a:rPr lang="en-US" dirty="0" err="1"/>
              <a:t>ölümü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 err="1"/>
              <a:t>P</a:t>
            </a:r>
            <a:r>
              <a:rPr lang="en-US" dirty="0" err="1"/>
              <a:t>laseboya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</a:t>
            </a:r>
            <a:r>
              <a:rPr lang="en-US" dirty="0" err="1"/>
              <a:t>dapagliflozin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tr-TR" dirty="0"/>
              <a:t>  </a:t>
            </a:r>
            <a:r>
              <a:rPr lang="en-US" dirty="0"/>
              <a:t>% 39 </a:t>
            </a:r>
            <a:r>
              <a:rPr lang="en-US" dirty="0" err="1"/>
              <a:t>oranında</a:t>
            </a:r>
            <a:r>
              <a:rPr lang="en-US" dirty="0"/>
              <a:t> </a:t>
            </a:r>
            <a:r>
              <a:rPr lang="en-US" dirty="0" err="1"/>
              <a:t>azalmıştır</a:t>
            </a:r>
            <a:r>
              <a:rPr lang="en-US" dirty="0"/>
              <a:t> (HR 0.61,% 95 CI 0.51-0.72; P &lt; .001)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268760"/>
            <a:ext cx="4314825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3048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457200" y="4149080"/>
            <a:ext cx="8229600" cy="1977083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Ayrıca</a:t>
            </a:r>
            <a:r>
              <a:rPr lang="en-US" dirty="0"/>
              <a:t>,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KY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ikincil</a:t>
            </a:r>
            <a:r>
              <a:rPr lang="en-US" dirty="0"/>
              <a:t> </a:t>
            </a:r>
            <a:r>
              <a:rPr lang="en-US" dirty="0" err="1"/>
              <a:t>sonuç</a:t>
            </a:r>
            <a:r>
              <a:rPr lang="en-US" dirty="0"/>
              <a:t> </a:t>
            </a:r>
            <a:r>
              <a:rPr lang="en-US" dirty="0" err="1"/>
              <a:t>riski</a:t>
            </a:r>
            <a:r>
              <a:rPr lang="en-US" dirty="0"/>
              <a:t>, </a:t>
            </a:r>
            <a:r>
              <a:rPr lang="en-US" dirty="0" err="1"/>
              <a:t>plaseboya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dapagliflozin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azaltılmıştır</a:t>
            </a:r>
            <a:r>
              <a:rPr lang="en-US" dirty="0"/>
              <a:t> (HR 0.71,% 95 CI 0.55-0.92; P = .009) </a:t>
            </a:r>
            <a:endParaRPr lang="tr-TR" dirty="0"/>
          </a:p>
          <a:p>
            <a:endParaRPr lang="tr-TR" dirty="0"/>
          </a:p>
          <a:p>
            <a:r>
              <a:rPr lang="tr-TR" dirty="0"/>
              <a:t>A</a:t>
            </a:r>
            <a:r>
              <a:rPr lang="en-US" dirty="0" err="1"/>
              <a:t>ncak</a:t>
            </a:r>
            <a:r>
              <a:rPr lang="en-US" dirty="0"/>
              <a:t> </a:t>
            </a:r>
            <a:r>
              <a:rPr lang="en-US" dirty="0" err="1"/>
              <a:t>mutlak</a:t>
            </a:r>
            <a:r>
              <a:rPr lang="en-US" dirty="0"/>
              <a:t> risk </a:t>
            </a:r>
            <a:r>
              <a:rPr lang="en-US" dirty="0" err="1"/>
              <a:t>azalması</a:t>
            </a:r>
            <a:r>
              <a:rPr lang="en-US" dirty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belirgin</a:t>
            </a:r>
            <a:r>
              <a:rPr lang="en-US" dirty="0"/>
              <a:t> </a:t>
            </a:r>
            <a:r>
              <a:rPr lang="en-US" dirty="0" err="1"/>
              <a:t>değildir</a:t>
            </a:r>
            <a:r>
              <a:rPr lang="en-US" dirty="0"/>
              <a:t> (</a:t>
            </a:r>
            <a:r>
              <a:rPr lang="en-US" dirty="0" err="1"/>
              <a:t>dapagliflozin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plasebo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%4,6'ya </a:t>
            </a:r>
            <a:r>
              <a:rPr lang="en-US" dirty="0" err="1"/>
              <a:t>karşı</a:t>
            </a:r>
            <a:r>
              <a:rPr lang="en-US" dirty="0"/>
              <a:t> %6,4)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16632"/>
            <a:ext cx="86487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9059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573016"/>
            <a:ext cx="8229600" cy="255314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EMPA-KIDNEY, DAPA-</a:t>
            </a:r>
            <a:r>
              <a:rPr lang="en-US" dirty="0" err="1"/>
              <a:t>CKD'ye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</a:t>
            </a:r>
            <a:r>
              <a:rPr lang="en-US" dirty="0" err="1"/>
              <a:t>KBH'l</a:t>
            </a:r>
            <a:r>
              <a:rPr lang="tr-TR" dirty="0"/>
              <a:t>ı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geniş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hasta </a:t>
            </a:r>
            <a:r>
              <a:rPr lang="en-US" dirty="0" err="1"/>
              <a:t>grubunu</a:t>
            </a:r>
            <a:r>
              <a:rPr lang="en-US" dirty="0"/>
              <a:t> </a:t>
            </a:r>
            <a:r>
              <a:rPr lang="en-US" dirty="0" err="1"/>
              <a:t>çalışmaya</a:t>
            </a:r>
            <a:r>
              <a:rPr lang="en-US" dirty="0"/>
              <a:t> </a:t>
            </a:r>
            <a:r>
              <a:rPr lang="en-US" dirty="0" err="1"/>
              <a:t>dahil</a:t>
            </a:r>
            <a:r>
              <a:rPr lang="en-US" dirty="0"/>
              <a:t> </a:t>
            </a:r>
            <a:r>
              <a:rPr lang="en-US" dirty="0" err="1"/>
              <a:t>etti</a:t>
            </a:r>
            <a:r>
              <a:rPr lang="en-US" dirty="0"/>
              <a:t>, eGFR 20-45 mL / dak / 1.73 m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hastalar</a:t>
            </a:r>
            <a:r>
              <a:rPr lang="en-US" dirty="0"/>
              <a:t> , </a:t>
            </a:r>
            <a:r>
              <a:rPr lang="en-US" dirty="0" err="1"/>
              <a:t>albüminüri</a:t>
            </a:r>
            <a:r>
              <a:rPr lang="en-US" dirty="0"/>
              <a:t> </a:t>
            </a:r>
            <a:r>
              <a:rPr lang="en-US" dirty="0" err="1"/>
              <a:t>yokluğunda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eGFR'si</a:t>
            </a:r>
            <a:r>
              <a:rPr lang="en-US" dirty="0"/>
              <a:t> 45-90 mL / dak / 1.73 m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hastalar</a:t>
            </a:r>
            <a:r>
              <a:rPr lang="en-US" dirty="0"/>
              <a:t>  </a:t>
            </a:r>
            <a:r>
              <a:rPr lang="en-US" dirty="0" err="1"/>
              <a:t>idrar</a:t>
            </a:r>
            <a:r>
              <a:rPr lang="en-US" dirty="0"/>
              <a:t> </a:t>
            </a:r>
            <a:r>
              <a:rPr lang="en-US" dirty="0" err="1"/>
              <a:t>albümin-kreatinin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≥200 mg/g </a:t>
            </a:r>
            <a:r>
              <a:rPr lang="en-US" dirty="0" err="1"/>
              <a:t>olduğunda</a:t>
            </a:r>
            <a:r>
              <a:rPr lang="en-US" dirty="0"/>
              <a:t> </a:t>
            </a:r>
            <a:r>
              <a:rPr lang="en-US" dirty="0" err="1"/>
              <a:t>dahil</a:t>
            </a:r>
            <a:r>
              <a:rPr lang="en-US" dirty="0"/>
              <a:t> </a:t>
            </a:r>
            <a:r>
              <a:rPr lang="en-US" dirty="0" err="1"/>
              <a:t>edildi</a:t>
            </a:r>
            <a:r>
              <a:rPr lang="en-US" dirty="0"/>
              <a:t>.</a:t>
            </a:r>
            <a:endParaRPr lang="tr-TR" dirty="0"/>
          </a:p>
          <a:p>
            <a:endParaRPr lang="en-US" dirty="0"/>
          </a:p>
          <a:p>
            <a:r>
              <a:rPr lang="en-US" dirty="0" err="1"/>
              <a:t>Hastalar</a:t>
            </a:r>
            <a:r>
              <a:rPr lang="en-US" dirty="0"/>
              <a:t> </a:t>
            </a:r>
            <a:r>
              <a:rPr lang="en-US" dirty="0" err="1"/>
              <a:t>günde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kez</a:t>
            </a:r>
            <a:r>
              <a:rPr lang="en-US" dirty="0"/>
              <a:t> 10 mg </a:t>
            </a:r>
            <a:r>
              <a:rPr lang="en-US" dirty="0" err="1"/>
              <a:t>empagliflozin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plasebo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1: 1 randomize </a:t>
            </a:r>
            <a:r>
              <a:rPr lang="en-US" dirty="0" err="1"/>
              <a:t>edildi</a:t>
            </a:r>
            <a:r>
              <a:rPr lang="en-US" dirty="0"/>
              <a:t>.</a:t>
            </a:r>
            <a:endParaRPr lang="tr-TR" dirty="0"/>
          </a:p>
          <a:p>
            <a:endParaRPr lang="en-US" dirty="0"/>
          </a:p>
          <a:p>
            <a:r>
              <a:rPr lang="en-US" dirty="0" err="1"/>
              <a:t>Genel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, </a:t>
            </a:r>
            <a:r>
              <a:rPr lang="en-US" dirty="0" err="1"/>
              <a:t>kayıtlı</a:t>
            </a:r>
            <a:r>
              <a:rPr lang="en-US" dirty="0"/>
              <a:t> 6609 </a:t>
            </a:r>
            <a:r>
              <a:rPr lang="en-US" dirty="0" err="1"/>
              <a:t>hastanın</a:t>
            </a:r>
            <a:r>
              <a:rPr lang="en-US" dirty="0"/>
              <a:t> 658'inde (% 10) KY </a:t>
            </a:r>
            <a:r>
              <a:rPr lang="en-US" dirty="0" err="1"/>
              <a:t>öyküsü</a:t>
            </a:r>
            <a:r>
              <a:rPr lang="en-US" dirty="0"/>
              <a:t> </a:t>
            </a:r>
            <a:r>
              <a:rPr lang="en-US" dirty="0" err="1"/>
              <a:t>vardı</a:t>
            </a:r>
            <a:r>
              <a:rPr lang="en-US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25475"/>
            <a:ext cx="524827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620688"/>
            <a:ext cx="20764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9093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52120" y="836712"/>
            <a:ext cx="3034680" cy="5289451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Ortalama</a:t>
            </a:r>
            <a:r>
              <a:rPr lang="en-US" dirty="0"/>
              <a:t> 2.0 </a:t>
            </a:r>
            <a:r>
              <a:rPr lang="en-US" dirty="0" err="1"/>
              <a:t>yıllık</a:t>
            </a:r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sırasında</a:t>
            </a:r>
            <a:r>
              <a:rPr lang="en-US" dirty="0"/>
              <a:t>, </a:t>
            </a:r>
            <a:r>
              <a:rPr lang="en-US" dirty="0" err="1"/>
              <a:t>böbrek</a:t>
            </a:r>
            <a:r>
              <a:rPr lang="en-US" dirty="0"/>
              <a:t> </a:t>
            </a:r>
            <a:r>
              <a:rPr lang="en-US" dirty="0" err="1"/>
              <a:t>hastalığının</a:t>
            </a:r>
            <a:r>
              <a:rPr lang="en-US" dirty="0"/>
              <a:t> </a:t>
            </a:r>
            <a:r>
              <a:rPr lang="en-US" dirty="0" err="1"/>
              <a:t>ilerlemesi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/</a:t>
            </a:r>
            <a:r>
              <a:rPr lang="en-US" dirty="0" err="1"/>
              <a:t>veya</a:t>
            </a:r>
            <a:r>
              <a:rPr lang="en-US" dirty="0"/>
              <a:t> KV </a:t>
            </a:r>
            <a:r>
              <a:rPr lang="en-US" dirty="0" err="1"/>
              <a:t>ölümünün</a:t>
            </a:r>
            <a:r>
              <a:rPr lang="en-US" dirty="0"/>
              <a:t> primer </a:t>
            </a:r>
            <a:r>
              <a:rPr lang="en-US" dirty="0" err="1"/>
              <a:t>kompozit</a:t>
            </a:r>
            <a:r>
              <a:rPr lang="en-US" dirty="0"/>
              <a:t> son </a:t>
            </a:r>
            <a:r>
              <a:rPr lang="en-US" dirty="0" err="1"/>
              <a:t>noktasında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azalma</a:t>
            </a:r>
            <a:r>
              <a:rPr lang="en-US" dirty="0"/>
              <a:t> </a:t>
            </a:r>
            <a:r>
              <a:rPr lang="en-US" dirty="0" err="1"/>
              <a:t>gözlenmiştir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/>
              <a:t> KV </a:t>
            </a:r>
            <a:r>
              <a:rPr lang="en-US" dirty="0" err="1"/>
              <a:t>nedenleri</a:t>
            </a:r>
            <a:r>
              <a:rPr lang="en-US" dirty="0"/>
              <a:t> </a:t>
            </a:r>
            <a:r>
              <a:rPr lang="en-US" dirty="0" err="1"/>
              <a:t>nedeniyle</a:t>
            </a:r>
            <a:r>
              <a:rPr lang="en-US" dirty="0"/>
              <a:t>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riski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ölçüde</a:t>
            </a:r>
            <a:r>
              <a:rPr lang="en-US" dirty="0"/>
              <a:t> </a:t>
            </a:r>
            <a:r>
              <a:rPr lang="en-US" dirty="0" err="1"/>
              <a:t>azalmamıştır</a:t>
            </a:r>
            <a:r>
              <a:rPr lang="en-US" dirty="0"/>
              <a:t> (HR 0.84,% 95 CI 0.67-1.07; P = .15).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48387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48171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Değişik guruplarda etki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78" y="2348880"/>
            <a:ext cx="85725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9886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r>
              <a:rPr lang="en-US" dirty="0"/>
              <a:t>DAPA-CKD, EMPA-KIDNEY, CREDENCE (</a:t>
            </a:r>
            <a:r>
              <a:rPr lang="en-US" dirty="0" err="1"/>
              <a:t>Canagliflozin</a:t>
            </a:r>
            <a:r>
              <a:rPr lang="en-US" dirty="0"/>
              <a:t> and Renal Events in Diabetes With Established Nephropathy Clinical Evaluation), </a:t>
            </a:r>
            <a:r>
              <a:rPr lang="en-US" dirty="0" err="1"/>
              <a:t>ve</a:t>
            </a:r>
            <a:r>
              <a:rPr lang="en-US" dirty="0"/>
              <a:t> SCORED (Effect of </a:t>
            </a:r>
            <a:r>
              <a:rPr lang="en-US" dirty="0" err="1"/>
              <a:t>Sotagliflozin</a:t>
            </a:r>
            <a:r>
              <a:rPr lang="en-US" dirty="0"/>
              <a:t> on Cardiovascular and Renal Events in Patients with Type 2 Diabetes and Moderate Renal Impairment Who Are at Cardiovascular Risk) </a:t>
            </a:r>
            <a:r>
              <a:rPr lang="en-US" dirty="0" err="1"/>
              <a:t>yakın</a:t>
            </a:r>
            <a:r>
              <a:rPr lang="en-US" dirty="0"/>
              <a:t> </a:t>
            </a:r>
            <a:r>
              <a:rPr lang="en-US" dirty="0" err="1"/>
              <a:t>tarihli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meta-</a:t>
            </a:r>
            <a:r>
              <a:rPr lang="en-US" dirty="0" err="1"/>
              <a:t>analiz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795337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717973"/>
            <a:ext cx="1895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3521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04048" y="404664"/>
            <a:ext cx="3960440" cy="604867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Hem KY hem de KBH </a:t>
            </a:r>
            <a:r>
              <a:rPr lang="en-US" dirty="0" err="1"/>
              <a:t>çalışmaları</a:t>
            </a:r>
            <a:r>
              <a:rPr lang="en-US" dirty="0"/>
              <a:t> </a:t>
            </a:r>
            <a:r>
              <a:rPr lang="en-US" dirty="0" err="1"/>
              <a:t>dahil</a:t>
            </a:r>
            <a:r>
              <a:rPr lang="en-US" dirty="0"/>
              <a:t> </a:t>
            </a:r>
            <a:r>
              <a:rPr lang="en-US" dirty="0" err="1"/>
              <a:t>edildiğinde</a:t>
            </a:r>
            <a:r>
              <a:rPr lang="en-US" dirty="0"/>
              <a:t>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yatışlarında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KY </a:t>
            </a:r>
            <a:r>
              <a:rPr lang="en-US" dirty="0" err="1"/>
              <a:t>ölümünde</a:t>
            </a:r>
            <a:r>
              <a:rPr lang="en-US" dirty="0"/>
              <a:t> </a:t>
            </a:r>
            <a:r>
              <a:rPr lang="tr-TR" dirty="0" smtClean="0"/>
              <a:t>belirgin </a:t>
            </a:r>
            <a:r>
              <a:rPr lang="tr-TR" dirty="0" err="1" smtClean="0"/>
              <a:t>sağğlanmakta</a:t>
            </a:r>
            <a:r>
              <a:rPr lang="tr-TR" dirty="0" smtClean="0"/>
              <a:t> idi</a:t>
            </a:r>
            <a:endParaRPr lang="tr-TR" dirty="0"/>
          </a:p>
          <a:p>
            <a:endParaRPr lang="tr-TR" dirty="0"/>
          </a:p>
          <a:p>
            <a:r>
              <a:rPr lang="en-US" dirty="0"/>
              <a:t>Bu </a:t>
            </a:r>
            <a:r>
              <a:rPr lang="en-US" dirty="0" err="1"/>
              <a:t>sonuçlara</a:t>
            </a:r>
            <a:r>
              <a:rPr lang="en-US" dirty="0"/>
              <a:t> </a:t>
            </a:r>
            <a:r>
              <a:rPr lang="en-US" dirty="0" err="1"/>
              <a:t>dayanarak</a:t>
            </a:r>
            <a:r>
              <a:rPr lang="en-US" dirty="0"/>
              <a:t>, SGLT2 </a:t>
            </a:r>
            <a:r>
              <a:rPr lang="en-US" dirty="0" err="1"/>
              <a:t>inhibitörleri</a:t>
            </a:r>
            <a:r>
              <a:rPr lang="en-US" dirty="0"/>
              <a:t>, </a:t>
            </a:r>
            <a:r>
              <a:rPr lang="en-US" dirty="0" smtClean="0"/>
              <a:t>, </a:t>
            </a:r>
            <a:r>
              <a:rPr lang="en-US" dirty="0"/>
              <a:t>eGFR &gt;20-25 mL / dak / 1.73 m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en-US" dirty="0" err="1"/>
              <a:t>dahil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 smtClean="0"/>
              <a:t>üzere</a:t>
            </a:r>
            <a:r>
              <a:rPr lang="tr-TR" dirty="0" smtClean="0"/>
              <a:t> </a:t>
            </a:r>
            <a:r>
              <a:rPr lang="en-US" dirty="0" smtClean="0"/>
              <a:t> </a:t>
            </a:r>
            <a:r>
              <a:rPr lang="tr-TR" dirty="0" smtClean="0"/>
              <a:t>KBH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/>
              <a:t>diyabetik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tr-TR" dirty="0"/>
              <a:t>K</a:t>
            </a:r>
            <a:r>
              <a:rPr lang="en-US" dirty="0"/>
              <a:t>V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riskini</a:t>
            </a:r>
            <a:r>
              <a:rPr lang="en-US" dirty="0"/>
              <a:t> </a:t>
            </a:r>
            <a:r>
              <a:rPr lang="en-US" dirty="0" err="1"/>
              <a:t>azaltmak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kullanılması</a:t>
            </a:r>
            <a:r>
              <a:rPr lang="en-US" dirty="0"/>
              <a:t> </a:t>
            </a:r>
            <a:r>
              <a:rPr lang="en-US" dirty="0" err="1"/>
              <a:t>önerilmektedir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5275"/>
            <a:ext cx="4448175" cy="626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9848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539552" y="1556792"/>
            <a:ext cx="7772400" cy="1362075"/>
          </a:xfrm>
        </p:spPr>
        <p:txBody>
          <a:bodyPr/>
          <a:lstStyle/>
          <a:p>
            <a:r>
              <a:rPr lang="en-US" dirty="0" err="1"/>
              <a:t>Finerenone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err="1"/>
              <a:t>Seçici</a:t>
            </a:r>
            <a:r>
              <a:rPr lang="en-US" sz="2800" dirty="0"/>
              <a:t>, steroidal </a:t>
            </a:r>
            <a:r>
              <a:rPr lang="en-US" sz="2800" dirty="0" err="1"/>
              <a:t>olmayan</a:t>
            </a:r>
            <a:r>
              <a:rPr lang="en-US" sz="2800" dirty="0"/>
              <a:t> MRA</a:t>
            </a:r>
            <a:r>
              <a:rPr lang="en-US" dirty="0"/>
              <a:t> </a:t>
            </a:r>
            <a:endParaRPr lang="tr-TR" dirty="0"/>
          </a:p>
          <a:p>
            <a:r>
              <a:rPr lang="tr-TR" dirty="0"/>
              <a:t>F</a:t>
            </a:r>
            <a:r>
              <a:rPr lang="en-US" dirty="0" err="1"/>
              <a:t>inerenon</a:t>
            </a:r>
            <a:r>
              <a:rPr lang="en-US" dirty="0"/>
              <a:t>, </a:t>
            </a:r>
            <a:r>
              <a:rPr lang="en-US" dirty="0" err="1"/>
              <a:t>diyabetik</a:t>
            </a:r>
            <a:r>
              <a:rPr lang="en-US" dirty="0"/>
              <a:t> </a:t>
            </a:r>
            <a:r>
              <a:rPr lang="en-US" dirty="0" err="1"/>
              <a:t>böbrek</a:t>
            </a:r>
            <a:r>
              <a:rPr lang="en-US" dirty="0"/>
              <a:t> </a:t>
            </a:r>
            <a:r>
              <a:rPr lang="en-US" dirty="0" err="1"/>
              <a:t>hastalığı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çalışmada</a:t>
            </a:r>
            <a:r>
              <a:rPr lang="en-US" dirty="0"/>
              <a:t> test </a:t>
            </a:r>
            <a:r>
              <a:rPr lang="en-US" dirty="0" err="1"/>
              <a:t>edildi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5939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501008"/>
            <a:ext cx="8229600" cy="2625155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FIDELIO-DKD </a:t>
            </a:r>
            <a:r>
              <a:rPr lang="en-US" dirty="0" err="1"/>
              <a:t>İdrar</a:t>
            </a:r>
            <a:r>
              <a:rPr lang="en-US" dirty="0"/>
              <a:t> </a:t>
            </a:r>
            <a:r>
              <a:rPr lang="en-US" dirty="0" err="1"/>
              <a:t>albümin-kreatinin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30-300 mg/g, eGFR 25-60 mL/dak/1.73 m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tr-TR" dirty="0"/>
              <a:t> ve diyabetik </a:t>
            </a:r>
            <a:r>
              <a:rPr lang="tr-TR" dirty="0" err="1"/>
              <a:t>retinopati</a:t>
            </a:r>
            <a:r>
              <a:rPr lang="tr-TR" dirty="0"/>
              <a:t> tespit edilen hastalar 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idrar</a:t>
            </a:r>
            <a:r>
              <a:rPr lang="en-US" dirty="0"/>
              <a:t> </a:t>
            </a:r>
            <a:r>
              <a:rPr lang="en-US" dirty="0" err="1"/>
              <a:t>albümin-kreatinin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300-5000 mg/g </a:t>
            </a:r>
            <a:r>
              <a:rPr lang="en-US" dirty="0" err="1"/>
              <a:t>ve</a:t>
            </a:r>
            <a:r>
              <a:rPr lang="en-US" dirty="0"/>
              <a:t> eGFR 25-75 mL/dak/1.73 m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tr-TR" dirty="0"/>
              <a:t> diyabetik hastalardı. </a:t>
            </a:r>
            <a:r>
              <a:rPr lang="en-US" dirty="0"/>
              <a:t> 5734 hasta</a:t>
            </a:r>
            <a:r>
              <a:rPr lang="tr-TR" dirty="0"/>
              <a:t>da</a:t>
            </a:r>
            <a:r>
              <a:rPr lang="en-US" dirty="0"/>
              <a:t> </a:t>
            </a:r>
            <a:r>
              <a:rPr lang="en-US" dirty="0" err="1"/>
              <a:t>yapıldı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/>
              <a:t>Ç</a:t>
            </a:r>
            <a:r>
              <a:rPr lang="en-US" dirty="0" err="1"/>
              <a:t>alışmanın</a:t>
            </a:r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son</a:t>
            </a:r>
            <a:r>
              <a:rPr lang="tr-TR" dirty="0"/>
              <a:t> noktası olaya kadar geçen süre ;</a:t>
            </a:r>
            <a:r>
              <a:rPr lang="en-US" dirty="0"/>
              <a:t> </a:t>
            </a:r>
            <a:r>
              <a:rPr lang="en-US" dirty="0" err="1"/>
              <a:t>böbrek</a:t>
            </a:r>
            <a:r>
              <a:rPr lang="en-US" dirty="0"/>
              <a:t> </a:t>
            </a:r>
            <a:r>
              <a:rPr lang="en-US" dirty="0" err="1"/>
              <a:t>yetmezliğinin</a:t>
            </a:r>
            <a:r>
              <a:rPr lang="en-US" dirty="0"/>
              <a:t> </a:t>
            </a:r>
            <a:r>
              <a:rPr lang="en-US" dirty="0" err="1"/>
              <a:t>bileşimi</a:t>
            </a:r>
            <a:r>
              <a:rPr lang="en-US" dirty="0"/>
              <a:t>, ≥4 </a:t>
            </a:r>
            <a:r>
              <a:rPr lang="en-US" dirty="0" err="1"/>
              <a:t>haftalık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süre</a:t>
            </a:r>
            <a:r>
              <a:rPr lang="en-US" dirty="0"/>
              <a:t> </a:t>
            </a:r>
            <a:r>
              <a:rPr lang="en-US" dirty="0" err="1"/>
              <a:t>boyunca</a:t>
            </a:r>
            <a:r>
              <a:rPr lang="en-US" dirty="0"/>
              <a:t> </a:t>
            </a:r>
            <a:r>
              <a:rPr lang="en-US" dirty="0" err="1"/>
              <a:t>başlangıçtan</a:t>
            </a:r>
            <a:r>
              <a:rPr lang="en-US" dirty="0"/>
              <a:t> </a:t>
            </a:r>
            <a:r>
              <a:rPr lang="en-US" dirty="0" err="1"/>
              <a:t>eGFR'de</a:t>
            </a:r>
            <a:r>
              <a:rPr lang="tr-TR" dirty="0"/>
              <a:t> </a:t>
            </a:r>
            <a:r>
              <a:rPr lang="en-US" dirty="0"/>
              <a:t>% ≥40'lık </a:t>
            </a:r>
            <a:r>
              <a:rPr lang="en-US" dirty="0" err="1"/>
              <a:t>sürekli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azalma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böbrek</a:t>
            </a:r>
            <a:r>
              <a:rPr lang="en-US" dirty="0"/>
              <a:t> </a:t>
            </a:r>
            <a:r>
              <a:rPr lang="en-US" dirty="0" err="1"/>
              <a:t>nedenlerinden</a:t>
            </a:r>
            <a:r>
              <a:rPr lang="en-US" dirty="0"/>
              <a:t> </a:t>
            </a:r>
            <a:r>
              <a:rPr lang="en-US" dirty="0" err="1"/>
              <a:t>ölümdü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Böbrek</a:t>
            </a:r>
            <a:r>
              <a:rPr lang="en-US" dirty="0"/>
              <a:t> </a:t>
            </a:r>
            <a:r>
              <a:rPr lang="en-US" dirty="0" err="1"/>
              <a:t>yetmezliği</a:t>
            </a:r>
            <a:r>
              <a:rPr lang="en-US" dirty="0"/>
              <a:t>, son </a:t>
            </a:r>
            <a:r>
              <a:rPr lang="en-US" dirty="0" err="1"/>
              <a:t>dönem</a:t>
            </a:r>
            <a:r>
              <a:rPr lang="en-US" dirty="0"/>
              <a:t> </a:t>
            </a:r>
            <a:r>
              <a:rPr lang="en-US" dirty="0" err="1"/>
              <a:t>böbrek</a:t>
            </a:r>
            <a:r>
              <a:rPr lang="en-US" dirty="0"/>
              <a:t> </a:t>
            </a:r>
            <a:r>
              <a:rPr lang="en-US" dirty="0" err="1"/>
              <a:t>hastalığı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eGFR</a:t>
            </a:r>
            <a:r>
              <a:rPr lang="en-US" dirty="0"/>
              <a:t> &lt;15 mL / </a:t>
            </a:r>
            <a:r>
              <a:rPr lang="en-US" dirty="0" err="1"/>
              <a:t>dak</a:t>
            </a:r>
            <a:r>
              <a:rPr lang="en-US" dirty="0"/>
              <a:t> / 1.73 m</a:t>
            </a:r>
            <a:r>
              <a:rPr lang="en-US" baseline="30000" dirty="0"/>
              <a:t>2</a:t>
            </a:r>
            <a:r>
              <a:rPr lang="en-US" dirty="0"/>
              <a:t>; Son </a:t>
            </a:r>
            <a:r>
              <a:rPr lang="en-US" dirty="0" err="1"/>
              <a:t>dönem</a:t>
            </a:r>
            <a:r>
              <a:rPr lang="en-US" dirty="0"/>
              <a:t> </a:t>
            </a:r>
            <a:r>
              <a:rPr lang="en-US" dirty="0" err="1"/>
              <a:t>böbrek</a:t>
            </a:r>
            <a:r>
              <a:rPr lang="en-US" dirty="0"/>
              <a:t> </a:t>
            </a:r>
            <a:r>
              <a:rPr lang="en-US" dirty="0" err="1"/>
              <a:t>hastalığı</a:t>
            </a:r>
            <a:r>
              <a:rPr lang="en-US" dirty="0"/>
              <a:t>, </a:t>
            </a:r>
            <a:r>
              <a:rPr lang="en-US" dirty="0" err="1"/>
              <a:t>uzun</a:t>
            </a:r>
            <a:r>
              <a:rPr lang="en-US" dirty="0"/>
              <a:t> </a:t>
            </a:r>
            <a:r>
              <a:rPr lang="en-US" dirty="0" err="1"/>
              <a:t>süreli</a:t>
            </a:r>
            <a:r>
              <a:rPr lang="en-US" dirty="0"/>
              <a:t> </a:t>
            </a:r>
            <a:r>
              <a:rPr lang="en-US" dirty="0" err="1"/>
              <a:t>diyaliz</a:t>
            </a:r>
            <a:r>
              <a:rPr lang="en-US" dirty="0"/>
              <a:t> (≥90 </a:t>
            </a:r>
            <a:r>
              <a:rPr lang="en-US" dirty="0" err="1"/>
              <a:t>gün</a:t>
            </a:r>
            <a:r>
              <a:rPr lang="en-US" dirty="0"/>
              <a:t>)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böbrek</a:t>
            </a:r>
            <a:r>
              <a:rPr lang="en-US" dirty="0"/>
              <a:t> </a:t>
            </a:r>
            <a:r>
              <a:rPr lang="en-US" dirty="0" err="1"/>
              <a:t>nakli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tanımlandı</a:t>
            </a:r>
            <a:r>
              <a:rPr lang="en-US" dirty="0"/>
              <a:t>. </a:t>
            </a:r>
            <a:endParaRPr lang="tr-TR" dirty="0"/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51435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299443"/>
            <a:ext cx="21812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3582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4149080"/>
            <a:ext cx="8229600" cy="2337123"/>
          </a:xfrm>
        </p:spPr>
        <p:txBody>
          <a:bodyPr>
            <a:normAutofit fontScale="55000" lnSpcReduction="20000"/>
          </a:bodyPr>
          <a:lstStyle/>
          <a:p>
            <a:r>
              <a:rPr lang="en-US" dirty="0" err="1"/>
              <a:t>Çalışmanın</a:t>
            </a:r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</a:t>
            </a:r>
            <a:r>
              <a:rPr lang="en-US" dirty="0" err="1"/>
              <a:t>sonlanım</a:t>
            </a:r>
            <a:r>
              <a:rPr lang="en-US" dirty="0"/>
              <a:t> </a:t>
            </a:r>
            <a:r>
              <a:rPr lang="en-US" dirty="0" err="1"/>
              <a:t>noktası</a:t>
            </a:r>
            <a:r>
              <a:rPr lang="en-US" dirty="0"/>
              <a:t>, </a:t>
            </a:r>
            <a:r>
              <a:rPr lang="en-US" dirty="0" err="1"/>
              <a:t>plaseboya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</a:t>
            </a:r>
            <a:r>
              <a:rPr lang="en-US" dirty="0" err="1"/>
              <a:t>finerenon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%18 </a:t>
            </a:r>
            <a:r>
              <a:rPr lang="en-US" dirty="0" err="1"/>
              <a:t>oranında</a:t>
            </a:r>
            <a:r>
              <a:rPr lang="en-US" dirty="0"/>
              <a:t> </a:t>
            </a:r>
            <a:r>
              <a:rPr lang="en-US" dirty="0" err="1"/>
              <a:t>azaltıldı</a:t>
            </a:r>
            <a:r>
              <a:rPr lang="en-US" dirty="0"/>
              <a:t> (HR 0.82, %95 CI 0.73-0.93; P = .001), </a:t>
            </a:r>
            <a:r>
              <a:rPr lang="en-US" dirty="0" err="1"/>
              <a:t>medyan</a:t>
            </a:r>
            <a:r>
              <a:rPr lang="en-US" dirty="0"/>
              <a:t> 2.6 </a:t>
            </a:r>
            <a:r>
              <a:rPr lang="en-US" dirty="0" err="1"/>
              <a:t>yıllık</a:t>
            </a:r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sırasında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Finerenon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yatışlarında</a:t>
            </a:r>
            <a:r>
              <a:rPr lang="en-US" dirty="0"/>
              <a:t> </a:t>
            </a:r>
            <a:r>
              <a:rPr lang="en-US" dirty="0" err="1"/>
              <a:t>plaseboya</a:t>
            </a:r>
            <a:r>
              <a:rPr lang="en-US" dirty="0"/>
              <a:t> </a:t>
            </a:r>
            <a:r>
              <a:rPr lang="en-US" dirty="0" err="1"/>
              <a:t>oranla</a:t>
            </a:r>
            <a:r>
              <a:rPr lang="en-US" dirty="0"/>
              <a:t>(HR 0.86,% 95 CI 0.68-1.08) </a:t>
            </a:r>
            <a:r>
              <a:rPr lang="en-US" dirty="0" err="1"/>
              <a:t>azalma</a:t>
            </a:r>
            <a:r>
              <a:rPr lang="en-US" dirty="0"/>
              <a:t> </a:t>
            </a:r>
            <a:r>
              <a:rPr lang="en-US" dirty="0" err="1"/>
              <a:t>olduğuna</a:t>
            </a:r>
            <a:r>
              <a:rPr lang="en-US" dirty="0"/>
              <a:t> </a:t>
            </a:r>
            <a:r>
              <a:rPr lang="en-US" dirty="0" err="1"/>
              <a:t>dair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kanıt</a:t>
            </a:r>
            <a:r>
              <a:rPr lang="en-US" dirty="0"/>
              <a:t> </a:t>
            </a:r>
            <a:r>
              <a:rPr lang="en-US" dirty="0" err="1"/>
              <a:t>yoktu</a:t>
            </a:r>
            <a:r>
              <a:rPr lang="en-US" dirty="0"/>
              <a:t>, </a:t>
            </a:r>
            <a:r>
              <a:rPr lang="en-US" dirty="0" err="1"/>
              <a:t>ancak</a:t>
            </a:r>
            <a:r>
              <a:rPr lang="en-US" dirty="0"/>
              <a:t> </a:t>
            </a:r>
            <a:r>
              <a:rPr lang="en-US" dirty="0" err="1"/>
              <a:t>finerenon</a:t>
            </a:r>
            <a:r>
              <a:rPr lang="en-US" dirty="0"/>
              <a:t>  </a:t>
            </a:r>
            <a:r>
              <a:rPr lang="en-US" dirty="0" err="1"/>
              <a:t>ikincil</a:t>
            </a:r>
            <a:r>
              <a:rPr lang="en-US" dirty="0"/>
              <a:t> son </a:t>
            </a:r>
            <a:r>
              <a:rPr lang="en-US" dirty="0" err="1"/>
              <a:t>noktada</a:t>
            </a:r>
            <a:r>
              <a:rPr lang="en-US" dirty="0"/>
              <a:t> combine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düşük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oranda</a:t>
            </a:r>
            <a:r>
              <a:rPr lang="en-US" dirty="0"/>
              <a:t> KV </a:t>
            </a:r>
            <a:r>
              <a:rPr lang="en-US" dirty="0" err="1"/>
              <a:t>ölüm</a:t>
            </a:r>
            <a:r>
              <a:rPr lang="en-US" dirty="0"/>
              <a:t>, </a:t>
            </a:r>
            <a:r>
              <a:rPr lang="en-US" dirty="0" err="1"/>
              <a:t>ölümcül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miyokard</a:t>
            </a:r>
            <a:r>
              <a:rPr lang="en-US" dirty="0"/>
              <a:t> </a:t>
            </a:r>
            <a:r>
              <a:rPr lang="en-US" dirty="0" err="1"/>
              <a:t>enfarktüsü</a:t>
            </a:r>
            <a:r>
              <a:rPr lang="en-US" dirty="0"/>
              <a:t>, </a:t>
            </a:r>
            <a:r>
              <a:rPr lang="en-US" dirty="0" err="1"/>
              <a:t>ölümcül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inme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KY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toplam</a:t>
            </a:r>
            <a:r>
              <a:rPr lang="en-US" dirty="0"/>
              <a:t> son </a:t>
            </a:r>
            <a:r>
              <a:rPr lang="en-US" dirty="0" err="1"/>
              <a:t>noktasında</a:t>
            </a:r>
            <a:r>
              <a:rPr lang="en-US" dirty="0"/>
              <a:t> </a:t>
            </a:r>
            <a:r>
              <a:rPr lang="en-US" dirty="0" err="1"/>
              <a:t>anlamlı</a:t>
            </a:r>
            <a:r>
              <a:rPr lang="en-US" dirty="0"/>
              <a:t> </a:t>
            </a:r>
            <a:r>
              <a:rPr lang="en-US" dirty="0" err="1"/>
              <a:t>idi</a:t>
            </a:r>
            <a:r>
              <a:rPr lang="en-US" dirty="0"/>
              <a:t> (HR 0.86,% 95 CI 0.75-0.99; P = .03).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432435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8640"/>
            <a:ext cx="4276725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6433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645024"/>
            <a:ext cx="8229600" cy="2481139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HFrEF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NYHA </a:t>
            </a:r>
            <a:r>
              <a:rPr lang="en-US" dirty="0" err="1"/>
              <a:t>sınıf</a:t>
            </a:r>
            <a:r>
              <a:rPr lang="en-US" dirty="0"/>
              <a:t> II-IV </a:t>
            </a:r>
            <a:r>
              <a:rPr lang="en-US" dirty="0" err="1"/>
              <a:t>hastaları</a:t>
            </a:r>
            <a:r>
              <a:rPr lang="en-US" dirty="0"/>
              <a:t> </a:t>
            </a:r>
            <a:r>
              <a:rPr lang="en-US" dirty="0" err="1"/>
              <a:t>çalışmaya</a:t>
            </a:r>
            <a:r>
              <a:rPr lang="en-US" dirty="0"/>
              <a:t> </a:t>
            </a:r>
            <a:r>
              <a:rPr lang="en-US" dirty="0" err="1"/>
              <a:t>alınmamıştı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Bununla</a:t>
            </a:r>
            <a:r>
              <a:rPr lang="en-US" dirty="0"/>
              <a:t> </a:t>
            </a:r>
            <a:r>
              <a:rPr lang="en-US" dirty="0" err="1"/>
              <a:t>birlikte</a:t>
            </a:r>
            <a:r>
              <a:rPr lang="en-US" dirty="0"/>
              <a:t>, asemptomatik </a:t>
            </a:r>
            <a:r>
              <a:rPr lang="en-US" dirty="0" err="1"/>
              <a:t>veya</a:t>
            </a:r>
            <a:r>
              <a:rPr lang="en-US" dirty="0"/>
              <a:t> NYHA </a:t>
            </a:r>
            <a:r>
              <a:rPr lang="en-US" dirty="0" err="1"/>
              <a:t>sınıf</a:t>
            </a:r>
            <a:r>
              <a:rPr lang="en-US" dirty="0"/>
              <a:t> I </a:t>
            </a:r>
            <a:r>
              <a:rPr lang="en-US" dirty="0" err="1"/>
              <a:t>HFrEF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HFmrEF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HFpEF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hastalar</a:t>
            </a:r>
            <a:r>
              <a:rPr lang="en-US" dirty="0"/>
              <a:t> </a:t>
            </a:r>
            <a:r>
              <a:rPr lang="en-US" dirty="0" err="1"/>
              <a:t>dahil</a:t>
            </a:r>
            <a:r>
              <a:rPr lang="en-US" dirty="0"/>
              <a:t> </a:t>
            </a:r>
            <a:r>
              <a:rPr lang="en-US" dirty="0" err="1"/>
              <a:t>edilmişti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tr-TR" dirty="0" err="1"/>
              <a:t>B</a:t>
            </a:r>
            <a:r>
              <a:rPr lang="en-US" dirty="0" err="1"/>
              <a:t>öylece</a:t>
            </a:r>
            <a:r>
              <a:rPr lang="en-US" dirty="0"/>
              <a:t> </a:t>
            </a:r>
            <a:r>
              <a:rPr lang="en-US" dirty="0" err="1"/>
              <a:t>dahil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hastaların</a:t>
            </a:r>
            <a:r>
              <a:rPr lang="en-US" dirty="0"/>
              <a:t>% 7.7'sinde KY </a:t>
            </a:r>
            <a:r>
              <a:rPr lang="en-US" dirty="0" err="1"/>
              <a:t>öyküsü</a:t>
            </a:r>
            <a:r>
              <a:rPr lang="en-US" dirty="0"/>
              <a:t> </a:t>
            </a:r>
            <a:r>
              <a:rPr lang="en-US" dirty="0" err="1"/>
              <a:t>vardır</a:t>
            </a:r>
            <a:r>
              <a:rPr lang="en-US" dirty="0"/>
              <a:t>. 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0179"/>
            <a:ext cx="59150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9806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1545035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Finerenon'un</a:t>
            </a:r>
            <a:r>
              <a:rPr lang="en-US" dirty="0"/>
              <a:t>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yatışları</a:t>
            </a:r>
            <a:r>
              <a:rPr lang="en-US" dirty="0"/>
              <a:t> da </a:t>
            </a:r>
            <a:r>
              <a:rPr lang="en-US" dirty="0" err="1"/>
              <a:t>dahil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üzere</a:t>
            </a:r>
            <a:r>
              <a:rPr lang="en-US" dirty="0"/>
              <a:t> </a:t>
            </a:r>
            <a:r>
              <a:rPr lang="tr-TR" dirty="0"/>
              <a:t>K</a:t>
            </a:r>
            <a:r>
              <a:rPr lang="en-US" dirty="0"/>
              <a:t>V </a:t>
            </a:r>
            <a:r>
              <a:rPr lang="en-US" dirty="0" err="1"/>
              <a:t>ve</a:t>
            </a:r>
            <a:r>
              <a:rPr lang="en-US" dirty="0"/>
              <a:t> renal </a:t>
            </a:r>
            <a:r>
              <a:rPr lang="en-US" dirty="0" err="1"/>
              <a:t>sonuçların</a:t>
            </a:r>
            <a:r>
              <a:rPr lang="en-US" dirty="0"/>
              <a:t> </a:t>
            </a:r>
            <a:r>
              <a:rPr lang="en-US" dirty="0" err="1"/>
              <a:t>bileşimi</a:t>
            </a:r>
            <a:r>
              <a:rPr lang="en-US" dirty="0"/>
              <a:t> </a:t>
            </a:r>
            <a:r>
              <a:rPr lang="en-US" dirty="0" err="1"/>
              <a:t>üzerindeki</a:t>
            </a:r>
            <a:r>
              <a:rPr lang="en-US" dirty="0"/>
              <a:t> </a:t>
            </a:r>
            <a:r>
              <a:rPr lang="en-US" dirty="0" err="1"/>
              <a:t>etkileri</a:t>
            </a:r>
            <a:r>
              <a:rPr lang="en-US" dirty="0"/>
              <a:t>, </a:t>
            </a:r>
            <a:r>
              <a:rPr lang="en-US" dirty="0" err="1"/>
              <a:t>önceki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KY </a:t>
            </a:r>
            <a:r>
              <a:rPr lang="en-US" dirty="0" err="1"/>
              <a:t>öyküsünden</a:t>
            </a:r>
            <a:r>
              <a:rPr lang="en-US" dirty="0"/>
              <a:t> </a:t>
            </a:r>
            <a:r>
              <a:rPr lang="en-US" dirty="0" err="1"/>
              <a:t>bağımsızdı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6672"/>
            <a:ext cx="635317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1489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3312368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FIGARO-DKD </a:t>
            </a:r>
            <a:r>
              <a:rPr lang="en-US" dirty="0" err="1"/>
              <a:t>çalışmasında</a:t>
            </a:r>
            <a:r>
              <a:rPr lang="en-US" dirty="0"/>
              <a:t>, </a:t>
            </a:r>
            <a:r>
              <a:rPr lang="en-US" dirty="0" err="1"/>
              <a:t>olay</a:t>
            </a:r>
            <a:r>
              <a:rPr lang="en-US" dirty="0"/>
              <a:t> </a:t>
            </a:r>
            <a:r>
              <a:rPr lang="en-US" dirty="0" err="1"/>
              <a:t>zamanı</a:t>
            </a:r>
            <a:r>
              <a:rPr lang="en-US" dirty="0"/>
              <a:t> </a:t>
            </a:r>
            <a:r>
              <a:rPr lang="en-US" dirty="0" err="1"/>
              <a:t>analizinde</a:t>
            </a:r>
            <a:r>
              <a:rPr lang="en-US" dirty="0"/>
              <a:t> </a:t>
            </a:r>
            <a:r>
              <a:rPr lang="en-US" dirty="0" err="1"/>
              <a:t>değerlendirilen</a:t>
            </a:r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</a:t>
            </a:r>
            <a:r>
              <a:rPr lang="en-US" dirty="0" err="1"/>
              <a:t>sonuç</a:t>
            </a:r>
            <a:r>
              <a:rPr lang="en-US" dirty="0"/>
              <a:t>, </a:t>
            </a:r>
            <a:r>
              <a:rPr lang="tr-TR" dirty="0"/>
              <a:t>K</a:t>
            </a:r>
            <a:r>
              <a:rPr lang="en-US" dirty="0"/>
              <a:t>V </a:t>
            </a:r>
            <a:r>
              <a:rPr lang="en-US" dirty="0" err="1"/>
              <a:t>nedenlerinden</a:t>
            </a:r>
            <a:r>
              <a:rPr lang="en-US" dirty="0"/>
              <a:t> </a:t>
            </a:r>
            <a:r>
              <a:rPr lang="en-US" dirty="0" err="1"/>
              <a:t>ölüm</a:t>
            </a:r>
            <a:r>
              <a:rPr lang="en-US" dirty="0"/>
              <a:t>, </a:t>
            </a:r>
            <a:r>
              <a:rPr lang="en-US" dirty="0" err="1"/>
              <a:t>ölümcül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miyokard</a:t>
            </a:r>
            <a:r>
              <a:rPr lang="en-US" dirty="0"/>
              <a:t> </a:t>
            </a:r>
            <a:r>
              <a:rPr lang="en-US" dirty="0" err="1"/>
              <a:t>enfarktüsü</a:t>
            </a:r>
            <a:r>
              <a:rPr lang="en-US" dirty="0"/>
              <a:t>, </a:t>
            </a:r>
            <a:r>
              <a:rPr lang="en-US" dirty="0" err="1"/>
              <a:t>ölümcül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inme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KY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yatıştan</a:t>
            </a:r>
            <a:r>
              <a:rPr lang="en-US" dirty="0"/>
              <a:t> </a:t>
            </a:r>
            <a:r>
              <a:rPr lang="en-US" dirty="0" err="1"/>
              <a:t>oluşan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bileşimdi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Çalışma</a:t>
            </a:r>
            <a:r>
              <a:rPr lang="en-US" dirty="0"/>
              <a:t>, </a:t>
            </a:r>
            <a:r>
              <a:rPr lang="en-US" dirty="0" err="1"/>
              <a:t>finerenon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plaseboya</a:t>
            </a:r>
            <a:r>
              <a:rPr lang="en-US" dirty="0"/>
              <a:t> </a:t>
            </a:r>
            <a:r>
              <a:rPr lang="en-US" dirty="0" err="1"/>
              <a:t>rastgele</a:t>
            </a:r>
            <a:r>
              <a:rPr lang="en-US" dirty="0"/>
              <a:t> </a:t>
            </a:r>
            <a:r>
              <a:rPr lang="en-US" dirty="0" err="1"/>
              <a:t>atanan</a:t>
            </a:r>
            <a:r>
              <a:rPr lang="en-US" dirty="0"/>
              <a:t> 7437 </a:t>
            </a:r>
            <a:r>
              <a:rPr lang="en-US" dirty="0" err="1"/>
              <a:t>hastayı</a:t>
            </a:r>
            <a:r>
              <a:rPr lang="en-US" dirty="0"/>
              <a:t> </a:t>
            </a:r>
            <a:r>
              <a:rPr lang="en-US" dirty="0" err="1"/>
              <a:t>içeriyordu</a:t>
            </a:r>
            <a:endParaRPr lang="tr-TR" dirty="0"/>
          </a:p>
          <a:p>
            <a:endParaRPr lang="tr-TR" dirty="0"/>
          </a:p>
          <a:p>
            <a:r>
              <a:rPr lang="en-US" dirty="0"/>
              <a:t>T2DM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KBH'li</a:t>
            </a:r>
            <a:r>
              <a:rPr lang="en-US" dirty="0"/>
              <a:t> </a:t>
            </a:r>
            <a:r>
              <a:rPr lang="en-US" dirty="0" err="1"/>
              <a:t>yetişkin</a:t>
            </a:r>
            <a:r>
              <a:rPr lang="en-US" dirty="0"/>
              <a:t> </a:t>
            </a:r>
            <a:r>
              <a:rPr lang="en-US" dirty="0" err="1"/>
              <a:t>hastaları</a:t>
            </a:r>
            <a:r>
              <a:rPr lang="en-US" dirty="0"/>
              <a:t> </a:t>
            </a:r>
            <a:r>
              <a:rPr lang="en-US" dirty="0" err="1"/>
              <a:t>kaydetti</a:t>
            </a:r>
            <a:r>
              <a:rPr lang="en-US" dirty="0"/>
              <a:t>.</a:t>
            </a:r>
            <a:endParaRPr lang="tr-TR" dirty="0"/>
          </a:p>
          <a:p>
            <a:endParaRPr lang="en-US" dirty="0"/>
          </a:p>
          <a:p>
            <a:r>
              <a:rPr lang="en-US" dirty="0"/>
              <a:t>KBH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kriter</a:t>
            </a:r>
            <a:r>
              <a:rPr lang="en-US" dirty="0"/>
              <a:t> </a:t>
            </a:r>
            <a:r>
              <a:rPr lang="en-US" dirty="0" err="1"/>
              <a:t>grubundan</a:t>
            </a:r>
            <a:r>
              <a:rPr lang="en-US" dirty="0"/>
              <a:t> </a:t>
            </a:r>
            <a:r>
              <a:rPr lang="en-US" dirty="0" err="1"/>
              <a:t>birine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</a:t>
            </a:r>
            <a:r>
              <a:rPr lang="en-US" dirty="0" err="1"/>
              <a:t>tanımlandı</a:t>
            </a:r>
            <a:r>
              <a:rPr lang="en-US" dirty="0"/>
              <a:t>: </a:t>
            </a:r>
            <a:r>
              <a:rPr lang="en-US" dirty="0" err="1"/>
              <a:t>kalıcı</a:t>
            </a:r>
            <a:r>
              <a:rPr lang="en-US" dirty="0"/>
              <a:t>, </a:t>
            </a:r>
            <a:r>
              <a:rPr lang="en-US" dirty="0" err="1"/>
              <a:t>orta</a:t>
            </a:r>
            <a:r>
              <a:rPr lang="en-US" dirty="0"/>
              <a:t> </a:t>
            </a:r>
            <a:r>
              <a:rPr lang="en-US" dirty="0" err="1"/>
              <a:t>derecede</a:t>
            </a:r>
            <a:r>
              <a:rPr lang="en-US" dirty="0"/>
              <a:t> </a:t>
            </a:r>
            <a:r>
              <a:rPr lang="en-US" dirty="0" err="1"/>
              <a:t>yükselmiş</a:t>
            </a:r>
            <a:r>
              <a:rPr lang="en-US" dirty="0"/>
              <a:t> </a:t>
            </a:r>
            <a:r>
              <a:rPr lang="en-US" dirty="0" err="1"/>
              <a:t>albüminüri</a:t>
            </a:r>
            <a:r>
              <a:rPr lang="en-US" dirty="0"/>
              <a:t> (</a:t>
            </a:r>
            <a:r>
              <a:rPr lang="en-US" dirty="0" err="1"/>
              <a:t>idrar</a:t>
            </a:r>
            <a:r>
              <a:rPr lang="en-US" dirty="0"/>
              <a:t> </a:t>
            </a:r>
            <a:r>
              <a:rPr lang="en-US" dirty="0" err="1"/>
              <a:t>albümin-kreatinin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30 </a:t>
            </a:r>
            <a:r>
              <a:rPr lang="en-US" dirty="0" err="1"/>
              <a:t>il</a:t>
            </a:r>
            <a:r>
              <a:rPr lang="tr-TR" dirty="0"/>
              <a:t>e</a:t>
            </a:r>
            <a:r>
              <a:rPr lang="en-US" dirty="0"/>
              <a:t> &lt;300 mg / g) </a:t>
            </a:r>
            <a:r>
              <a:rPr lang="en-US" dirty="0" err="1"/>
              <a:t>ve</a:t>
            </a:r>
            <a:r>
              <a:rPr lang="en-US" dirty="0"/>
              <a:t>  eGFR 25–90 mL/dak/1.73 m</a:t>
            </a:r>
            <a:r>
              <a:rPr lang="en-US" baseline="30000" dirty="0"/>
              <a:t>2 </a:t>
            </a:r>
            <a:r>
              <a:rPr lang="en-US" dirty="0"/>
              <a:t>(</a:t>
            </a:r>
            <a:r>
              <a:rPr lang="en-US" dirty="0" err="1"/>
              <a:t>yani</a:t>
            </a:r>
            <a:r>
              <a:rPr lang="en-US" dirty="0"/>
              <a:t> </a:t>
            </a:r>
            <a:r>
              <a:rPr lang="en-US" dirty="0" err="1"/>
              <a:t>aşama</a:t>
            </a:r>
            <a:r>
              <a:rPr lang="en-US" dirty="0"/>
              <a:t> 2 </a:t>
            </a:r>
            <a:r>
              <a:rPr lang="en-US" dirty="0" err="1"/>
              <a:t>ile</a:t>
            </a:r>
            <a:r>
              <a:rPr lang="en-US" dirty="0"/>
              <a:t> 4 </a:t>
            </a:r>
            <a:r>
              <a:rPr lang="tr-TR" dirty="0" smtClean="0"/>
              <a:t>KBH</a:t>
            </a:r>
            <a:r>
              <a:rPr lang="en-US" dirty="0" smtClean="0"/>
              <a:t>);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kalıcı</a:t>
            </a:r>
            <a:r>
              <a:rPr lang="en-US" dirty="0"/>
              <a:t>, </a:t>
            </a:r>
            <a:r>
              <a:rPr lang="en-US" dirty="0" err="1"/>
              <a:t>ciddi</a:t>
            </a:r>
            <a:r>
              <a:rPr lang="en-US" dirty="0"/>
              <a:t> </a:t>
            </a:r>
            <a:r>
              <a:rPr lang="en-US" dirty="0" err="1"/>
              <a:t>derecede</a:t>
            </a:r>
            <a:r>
              <a:rPr lang="en-US" dirty="0"/>
              <a:t> </a:t>
            </a:r>
            <a:r>
              <a:rPr lang="en-US" dirty="0" err="1"/>
              <a:t>artmış</a:t>
            </a:r>
            <a:r>
              <a:rPr lang="en-US" dirty="0"/>
              <a:t> </a:t>
            </a:r>
            <a:r>
              <a:rPr lang="en-US" dirty="0" err="1"/>
              <a:t>albüminüri</a:t>
            </a:r>
            <a:r>
              <a:rPr lang="en-US" dirty="0"/>
              <a:t> (</a:t>
            </a:r>
            <a:r>
              <a:rPr lang="en-US" dirty="0" err="1"/>
              <a:t>idrar</a:t>
            </a:r>
            <a:r>
              <a:rPr lang="en-US" dirty="0"/>
              <a:t> </a:t>
            </a:r>
            <a:r>
              <a:rPr lang="en-US" dirty="0" err="1"/>
              <a:t>albümin-kreatinin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300-5000 mg / g) </a:t>
            </a:r>
            <a:r>
              <a:rPr lang="en-US" dirty="0" err="1"/>
              <a:t>ve</a:t>
            </a:r>
            <a:r>
              <a:rPr lang="en-US" dirty="0"/>
              <a:t>  eGFR &gt;60 mL / dak / 1.73 m</a:t>
            </a:r>
            <a:r>
              <a:rPr lang="en-US" baseline="30000" dirty="0"/>
              <a:t>2</a:t>
            </a:r>
            <a:r>
              <a:rPr lang="en-US" dirty="0"/>
              <a:t> (</a:t>
            </a:r>
            <a:r>
              <a:rPr lang="en-US" dirty="0" err="1"/>
              <a:t>ör</a:t>
            </a:r>
            <a:r>
              <a:rPr lang="en-US" dirty="0"/>
              <a:t>. </a:t>
            </a:r>
            <a:r>
              <a:rPr lang="en-US" dirty="0" err="1"/>
              <a:t>evre</a:t>
            </a:r>
            <a:r>
              <a:rPr lang="en-US" dirty="0"/>
              <a:t> 1 </a:t>
            </a:r>
            <a:r>
              <a:rPr lang="en-US" dirty="0" err="1"/>
              <a:t>veya</a:t>
            </a:r>
            <a:r>
              <a:rPr lang="en-US" dirty="0"/>
              <a:t> 2 KBH).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56"/>
            <a:ext cx="5314950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139" y="2685331"/>
            <a:ext cx="36099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2305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365104"/>
            <a:ext cx="8229600" cy="1761059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/>
              <a:t>Ortalama</a:t>
            </a:r>
            <a:r>
              <a:rPr lang="en-US" dirty="0"/>
              <a:t> 3.4 </a:t>
            </a:r>
            <a:r>
              <a:rPr lang="en-US" dirty="0" err="1"/>
              <a:t>yıllık</a:t>
            </a:r>
            <a:r>
              <a:rPr lang="en-US" dirty="0"/>
              <a:t> </a:t>
            </a:r>
            <a:r>
              <a:rPr lang="en-US" dirty="0" err="1"/>
              <a:t>takipte</a:t>
            </a:r>
            <a:r>
              <a:rPr lang="en-US" dirty="0"/>
              <a:t>, </a:t>
            </a:r>
            <a:r>
              <a:rPr lang="en-US" dirty="0" err="1"/>
              <a:t>birincil</a:t>
            </a:r>
            <a:r>
              <a:rPr lang="en-US" dirty="0"/>
              <a:t> </a:t>
            </a:r>
            <a:r>
              <a:rPr lang="en-US" dirty="0" err="1"/>
              <a:t>sonuç</a:t>
            </a:r>
            <a:r>
              <a:rPr lang="en-US" dirty="0"/>
              <a:t>, </a:t>
            </a:r>
            <a:r>
              <a:rPr lang="tr-TR" dirty="0"/>
              <a:t>K</a:t>
            </a:r>
            <a:r>
              <a:rPr lang="en-US" dirty="0"/>
              <a:t>V </a:t>
            </a:r>
            <a:r>
              <a:rPr lang="en-US" dirty="0" err="1"/>
              <a:t>ölümü</a:t>
            </a:r>
            <a:r>
              <a:rPr lang="en-US" dirty="0"/>
              <a:t>, </a:t>
            </a:r>
            <a:r>
              <a:rPr lang="en-US" dirty="0" err="1"/>
              <a:t>ölümcül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miyokard</a:t>
            </a:r>
            <a:r>
              <a:rPr lang="en-US" dirty="0"/>
              <a:t> </a:t>
            </a:r>
            <a:r>
              <a:rPr lang="en-US" dirty="0" err="1"/>
              <a:t>enfarktüsü</a:t>
            </a:r>
            <a:r>
              <a:rPr lang="en-US" dirty="0"/>
              <a:t>, </a:t>
            </a:r>
            <a:r>
              <a:rPr lang="en-US" dirty="0" err="1"/>
              <a:t>ölümcül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inme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, </a:t>
            </a:r>
            <a:r>
              <a:rPr lang="en-US" dirty="0" err="1"/>
              <a:t>plaseboya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kolunda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düşüktü</a:t>
            </a:r>
            <a:r>
              <a:rPr lang="en-US" dirty="0"/>
              <a:t> (HR 0.87,% 95 CI 0.76-0.98; P = .03).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Fayda</a:t>
            </a:r>
            <a:r>
              <a:rPr lang="en-US" dirty="0"/>
              <a:t>, </a:t>
            </a:r>
            <a:r>
              <a:rPr lang="en-US" dirty="0" err="1"/>
              <a:t>sayısal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küçük</a:t>
            </a:r>
            <a:r>
              <a:rPr lang="en-US" dirty="0"/>
              <a:t>, </a:t>
            </a:r>
            <a:r>
              <a:rPr lang="en-US" dirty="0" err="1"/>
              <a:t>ancak</a:t>
            </a:r>
            <a:r>
              <a:rPr lang="en-US" dirty="0"/>
              <a:t> </a:t>
            </a:r>
            <a:r>
              <a:rPr lang="en-US" dirty="0" err="1"/>
              <a:t>istatistiksel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anlamlı</a:t>
            </a:r>
            <a:r>
              <a:rPr lang="en-US" dirty="0"/>
              <a:t> </a:t>
            </a:r>
            <a:r>
              <a:rPr lang="en-US" dirty="0" err="1"/>
              <a:t>idi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60107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0561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861048"/>
            <a:ext cx="8229600" cy="2808312"/>
          </a:xfrm>
        </p:spPr>
        <p:txBody>
          <a:bodyPr>
            <a:normAutofit fontScale="55000" lnSpcReduction="20000"/>
          </a:bodyPr>
          <a:lstStyle/>
          <a:p>
            <a:r>
              <a:rPr lang="tr-TR" dirty="0" err="1"/>
              <a:t>P</a:t>
            </a:r>
            <a:r>
              <a:rPr lang="en-US" dirty="0" err="1"/>
              <a:t>laseboya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</a:t>
            </a:r>
            <a:r>
              <a:rPr lang="en-US" dirty="0" err="1"/>
              <a:t>finerenon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düşük</a:t>
            </a:r>
            <a:r>
              <a:rPr lang="en-US" dirty="0"/>
              <a:t> </a:t>
            </a:r>
            <a:r>
              <a:rPr lang="tr-TR" dirty="0"/>
              <a:t>KY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insidansı</a:t>
            </a:r>
            <a:r>
              <a:rPr lang="en-US" dirty="0"/>
              <a:t> </a:t>
            </a:r>
            <a:r>
              <a:rPr lang="en-US" dirty="0" err="1"/>
              <a:t>sağlandı</a:t>
            </a:r>
            <a:r>
              <a:rPr lang="en-US" dirty="0"/>
              <a:t> (% 3.2'ye </a:t>
            </a:r>
            <a:r>
              <a:rPr lang="en-US" dirty="0" err="1"/>
              <a:t>karşı</a:t>
            </a:r>
            <a:r>
              <a:rPr lang="en-US" dirty="0"/>
              <a:t>. % 4.4; HR 0.71,% 95 CI 0.56-0.90), </a:t>
            </a:r>
            <a:r>
              <a:rPr lang="tr-TR" dirty="0"/>
              <a:t>K</a:t>
            </a:r>
            <a:r>
              <a:rPr lang="en-US" dirty="0"/>
              <a:t>V </a:t>
            </a:r>
            <a:r>
              <a:rPr lang="en-US" dirty="0" err="1"/>
              <a:t>ölümünde</a:t>
            </a:r>
            <a:r>
              <a:rPr lang="en-US" dirty="0"/>
              <a:t> </a:t>
            </a:r>
            <a:r>
              <a:rPr lang="en-US" dirty="0" err="1"/>
              <a:t>hiçbir</a:t>
            </a:r>
            <a:r>
              <a:rPr lang="en-US" dirty="0"/>
              <a:t> </a:t>
            </a:r>
            <a:r>
              <a:rPr lang="en-US" dirty="0" err="1"/>
              <a:t>fark</a:t>
            </a:r>
            <a:r>
              <a:rPr lang="en-US" dirty="0"/>
              <a:t> </a:t>
            </a:r>
            <a:r>
              <a:rPr lang="en-US" dirty="0" err="1"/>
              <a:t>yoktur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Hastaların</a:t>
            </a:r>
            <a:r>
              <a:rPr lang="en-US" dirty="0"/>
              <a:t> </a:t>
            </a:r>
            <a:r>
              <a:rPr lang="en-US" dirty="0" err="1"/>
              <a:t>tarama</a:t>
            </a:r>
            <a:r>
              <a:rPr lang="en-US" dirty="0"/>
              <a:t> </a:t>
            </a:r>
            <a:r>
              <a:rPr lang="en-US" dirty="0" err="1"/>
              <a:t>sırasında</a:t>
            </a:r>
            <a:r>
              <a:rPr lang="en-US" dirty="0"/>
              <a:t> serum </a:t>
            </a:r>
            <a:r>
              <a:rPr lang="en-US" dirty="0" err="1"/>
              <a:t>potasyum</a:t>
            </a:r>
            <a:r>
              <a:rPr lang="en-US" dirty="0"/>
              <a:t> </a:t>
            </a:r>
            <a:r>
              <a:rPr lang="en-US" dirty="0" err="1"/>
              <a:t>düzeyinin</a:t>
            </a:r>
            <a:r>
              <a:rPr lang="en-US" dirty="0"/>
              <a:t> ≤4.8 </a:t>
            </a:r>
            <a:r>
              <a:rPr lang="en-US" dirty="0" err="1"/>
              <a:t>mmol</a:t>
            </a:r>
            <a:r>
              <a:rPr lang="en-US" dirty="0"/>
              <a:t>/L </a:t>
            </a:r>
            <a:r>
              <a:rPr lang="en-US" dirty="0" err="1"/>
              <a:t>olması</a:t>
            </a:r>
            <a:r>
              <a:rPr lang="en-US" dirty="0"/>
              <a:t> </a:t>
            </a:r>
            <a:r>
              <a:rPr lang="en-US" dirty="0" err="1"/>
              <a:t>gerekiyordu</a:t>
            </a:r>
            <a:endParaRPr lang="tr-TR" dirty="0"/>
          </a:p>
          <a:p>
            <a:endParaRPr lang="tr-TR" dirty="0"/>
          </a:p>
          <a:p>
            <a:r>
              <a:rPr lang="en-US" dirty="0"/>
              <a:t>Hem FIDELIO-DKD hem de FIGARO-</a:t>
            </a:r>
            <a:r>
              <a:rPr lang="en-US" dirty="0" err="1"/>
              <a:t>DKD'de</a:t>
            </a:r>
            <a:r>
              <a:rPr lang="en-US" dirty="0"/>
              <a:t> </a:t>
            </a:r>
            <a:r>
              <a:rPr lang="en-US" dirty="0" err="1"/>
              <a:t>hiperkalemi</a:t>
            </a:r>
            <a:r>
              <a:rPr lang="en-US" dirty="0"/>
              <a:t> </a:t>
            </a:r>
            <a:r>
              <a:rPr lang="en-US" dirty="0" err="1"/>
              <a:t>oluşumu</a:t>
            </a:r>
            <a:r>
              <a:rPr lang="en-US" dirty="0"/>
              <a:t> </a:t>
            </a:r>
            <a:r>
              <a:rPr lang="en-US" dirty="0" err="1"/>
              <a:t>finerenon</a:t>
            </a:r>
            <a:r>
              <a:rPr lang="en-US" dirty="0"/>
              <a:t> </a:t>
            </a:r>
            <a:r>
              <a:rPr lang="en-US" dirty="0" err="1"/>
              <a:t>grubunda</a:t>
            </a:r>
            <a:r>
              <a:rPr lang="en-US" dirty="0"/>
              <a:t> </a:t>
            </a:r>
            <a:r>
              <a:rPr lang="en-US" dirty="0" err="1"/>
              <a:t>plasebo</a:t>
            </a:r>
            <a:r>
              <a:rPr lang="en-US" dirty="0"/>
              <a:t> </a:t>
            </a:r>
            <a:r>
              <a:rPr lang="en-US" dirty="0" err="1"/>
              <a:t>grubuna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yüksekti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Bununla</a:t>
            </a:r>
            <a:r>
              <a:rPr lang="en-US" dirty="0"/>
              <a:t> </a:t>
            </a:r>
            <a:r>
              <a:rPr lang="en-US" dirty="0" err="1"/>
              <a:t>birlikte</a:t>
            </a:r>
            <a:r>
              <a:rPr lang="en-US" dirty="0"/>
              <a:t>, </a:t>
            </a:r>
            <a:r>
              <a:rPr lang="en-US" dirty="0" err="1"/>
              <a:t>advers</a:t>
            </a:r>
            <a:r>
              <a:rPr lang="en-US" dirty="0"/>
              <a:t> </a:t>
            </a:r>
            <a:r>
              <a:rPr lang="en-US" dirty="0" err="1"/>
              <a:t>olayların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kol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benzerdi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429577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47" y="312355"/>
            <a:ext cx="433387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5003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221088"/>
            <a:ext cx="8229600" cy="190507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Hem FIDELIO-DKD hem de FIGARO-DKD </a:t>
            </a:r>
            <a:r>
              <a:rPr lang="en-US" dirty="0" err="1"/>
              <a:t>çalışmalarından</a:t>
            </a:r>
            <a:r>
              <a:rPr lang="en-US" dirty="0"/>
              <a:t> </a:t>
            </a:r>
            <a:r>
              <a:rPr lang="en-US" dirty="0" err="1"/>
              <a:t>medyan</a:t>
            </a:r>
            <a:r>
              <a:rPr lang="en-US" dirty="0"/>
              <a:t> 3.0 </a:t>
            </a:r>
            <a:r>
              <a:rPr lang="en-US" dirty="0" err="1"/>
              <a:t>yıl</a:t>
            </a:r>
            <a:r>
              <a:rPr lang="en-US" dirty="0"/>
              <a:t> </a:t>
            </a:r>
            <a:r>
              <a:rPr lang="en-US" dirty="0" err="1"/>
              <a:t>boyunca</a:t>
            </a:r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diyabetik</a:t>
            </a:r>
            <a:r>
              <a:rPr lang="en-US" dirty="0"/>
              <a:t> </a:t>
            </a:r>
            <a:r>
              <a:rPr lang="en-US" dirty="0" err="1"/>
              <a:t>böbrek</a:t>
            </a:r>
            <a:r>
              <a:rPr lang="en-US" dirty="0"/>
              <a:t> </a:t>
            </a:r>
            <a:r>
              <a:rPr lang="en-US" dirty="0" err="1"/>
              <a:t>hastalığı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13.026 </a:t>
            </a:r>
            <a:r>
              <a:rPr lang="en-US" dirty="0" err="1"/>
              <a:t>hastayı</a:t>
            </a:r>
            <a:r>
              <a:rPr lang="en-US" dirty="0"/>
              <a:t> </a:t>
            </a:r>
            <a:r>
              <a:rPr lang="en-US" dirty="0" err="1"/>
              <a:t>içeren</a:t>
            </a:r>
            <a:r>
              <a:rPr lang="en-US" dirty="0"/>
              <a:t> </a:t>
            </a:r>
            <a:r>
              <a:rPr lang="en-US" dirty="0" err="1"/>
              <a:t>önceden</a:t>
            </a:r>
            <a:r>
              <a:rPr lang="en-US" dirty="0"/>
              <a:t> </a:t>
            </a:r>
            <a:r>
              <a:rPr lang="en-US" dirty="0" err="1"/>
              <a:t>belirlenmiş</a:t>
            </a:r>
            <a:r>
              <a:rPr lang="en-US" dirty="0"/>
              <a:t> hasta </a:t>
            </a:r>
            <a:r>
              <a:rPr lang="en-US" dirty="0" err="1"/>
              <a:t>gurup</a:t>
            </a:r>
            <a:r>
              <a:rPr lang="en-US" dirty="0"/>
              <a:t> </a:t>
            </a:r>
            <a:r>
              <a:rPr lang="en-US" dirty="0" err="1"/>
              <a:t>analizi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7515225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9137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309563"/>
            <a:ext cx="8124825" cy="623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4096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437112"/>
            <a:ext cx="8229600" cy="168905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KV </a:t>
            </a:r>
            <a:r>
              <a:rPr lang="en-US" dirty="0" err="1"/>
              <a:t>ölümü</a:t>
            </a:r>
            <a:r>
              <a:rPr lang="en-US" dirty="0"/>
              <a:t>, </a:t>
            </a:r>
            <a:r>
              <a:rPr lang="en-US" dirty="0" err="1"/>
              <a:t>ölümcül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inme</a:t>
            </a:r>
            <a:r>
              <a:rPr lang="en-US" dirty="0"/>
              <a:t>, </a:t>
            </a:r>
            <a:r>
              <a:rPr lang="en-US" dirty="0" err="1"/>
              <a:t>ölümcül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miyokard</a:t>
            </a:r>
            <a:r>
              <a:rPr lang="en-US" dirty="0"/>
              <a:t> </a:t>
            </a:r>
            <a:r>
              <a:rPr lang="en-US" dirty="0" err="1"/>
              <a:t>enfarktüsü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yatışları</a:t>
            </a:r>
            <a:r>
              <a:rPr lang="en-US" dirty="0"/>
              <a:t> </a:t>
            </a:r>
            <a:r>
              <a:rPr lang="en-US" dirty="0" err="1"/>
              <a:t>dahil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üzere</a:t>
            </a:r>
            <a:r>
              <a:rPr lang="en-US" dirty="0"/>
              <a:t> </a:t>
            </a:r>
            <a:r>
              <a:rPr lang="en-US" dirty="0" err="1"/>
              <a:t>kompozit</a:t>
            </a:r>
            <a:r>
              <a:rPr lang="en-US" dirty="0"/>
              <a:t> KV </a:t>
            </a:r>
            <a:r>
              <a:rPr lang="en-US" dirty="0" err="1"/>
              <a:t>sonuçlarında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ayrıca</a:t>
            </a:r>
            <a:r>
              <a:rPr lang="en-US" dirty="0"/>
              <a:t>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başına</a:t>
            </a:r>
            <a:r>
              <a:rPr lang="en-US" dirty="0"/>
              <a:t>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yatışlarında</a:t>
            </a:r>
            <a:r>
              <a:rPr lang="en-US" dirty="0"/>
              <a:t> </a:t>
            </a:r>
            <a:r>
              <a:rPr lang="en-US" dirty="0" err="1"/>
              <a:t>finerenon</a:t>
            </a:r>
            <a:r>
              <a:rPr lang="en-US" dirty="0"/>
              <a:t> </a:t>
            </a:r>
            <a:r>
              <a:rPr lang="en-US" dirty="0" err="1"/>
              <a:t>plaseboya</a:t>
            </a:r>
            <a:r>
              <a:rPr lang="en-US" dirty="0"/>
              <a:t> </a:t>
            </a:r>
            <a:r>
              <a:rPr lang="en-US" dirty="0" err="1"/>
              <a:t>oranla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etkiliydi</a:t>
            </a:r>
            <a:r>
              <a:rPr lang="en-US" dirty="0"/>
              <a:t> (HR 0.86,  % 95 CI 0.78-0.95; P = .0018; </a:t>
            </a:r>
            <a:r>
              <a:rPr lang="en-US" dirty="0" err="1"/>
              <a:t>ve</a:t>
            </a:r>
            <a:r>
              <a:rPr lang="en-US" dirty="0"/>
              <a:t> HR 0.78,% 95 CI 0.66-0.92; P = .0030)</a:t>
            </a:r>
          </a:p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8640"/>
            <a:ext cx="433387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93118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48680"/>
            <a:ext cx="56388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333" y="4005064"/>
            <a:ext cx="46767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0403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683568" y="1052736"/>
            <a:ext cx="7772400" cy="1362075"/>
          </a:xfrm>
        </p:spPr>
        <p:txBody>
          <a:bodyPr/>
          <a:lstStyle/>
          <a:p>
            <a:r>
              <a:rPr lang="en-US" dirty="0" err="1"/>
              <a:t>Demir</a:t>
            </a:r>
            <a:r>
              <a:rPr lang="en-US" dirty="0"/>
              <a:t> </a:t>
            </a:r>
            <a:r>
              <a:rPr lang="en-US" dirty="0" err="1"/>
              <a:t>eksikliği</a:t>
            </a:r>
            <a:r>
              <a:rPr lang="en-US" dirty="0"/>
              <a:t> 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tr-TR" dirty="0"/>
          </a:p>
          <a:p>
            <a:r>
              <a:rPr lang="en-US" sz="2800" dirty="0"/>
              <a:t>KY </a:t>
            </a:r>
            <a:r>
              <a:rPr lang="en-US" sz="2800" dirty="0" err="1"/>
              <a:t>hastaneye</a:t>
            </a:r>
            <a:r>
              <a:rPr lang="en-US" sz="2800" dirty="0"/>
              <a:t> </a:t>
            </a:r>
            <a:r>
              <a:rPr lang="en-US" sz="2800" dirty="0" err="1"/>
              <a:t>yatışlarını</a:t>
            </a:r>
            <a:r>
              <a:rPr lang="en-US" sz="2800" dirty="0"/>
              <a:t> </a:t>
            </a:r>
            <a:r>
              <a:rPr lang="en-US" sz="2800" dirty="0" err="1"/>
              <a:t>azaltmak</a:t>
            </a:r>
            <a:r>
              <a:rPr lang="en-US" sz="2800" dirty="0"/>
              <a:t> </a:t>
            </a:r>
            <a:r>
              <a:rPr lang="en-US" sz="2800" dirty="0" err="1"/>
              <a:t>için</a:t>
            </a:r>
            <a:r>
              <a:rPr lang="en-US" sz="2800" dirty="0"/>
              <a:t> </a:t>
            </a:r>
            <a:r>
              <a:rPr lang="tr-TR" sz="2800" dirty="0"/>
              <a:t>öneri</a:t>
            </a:r>
            <a:r>
              <a:rPr lang="en-US" sz="2800" dirty="0"/>
              <a:t> </a:t>
            </a:r>
            <a:r>
              <a:rPr lang="en-US" sz="2800" dirty="0" err="1"/>
              <a:t>IIa</a:t>
            </a:r>
            <a:r>
              <a:rPr lang="en-US" sz="2800" dirty="0"/>
              <a:t>, </a:t>
            </a:r>
            <a:r>
              <a:rPr lang="en-US" sz="2800" dirty="0" err="1"/>
              <a:t>kanıt</a:t>
            </a:r>
            <a:r>
              <a:rPr lang="en-US" sz="2800" dirty="0"/>
              <a:t> </a:t>
            </a:r>
            <a:r>
              <a:rPr lang="en-US" sz="2800" dirty="0" err="1"/>
              <a:t>düzeyi</a:t>
            </a:r>
            <a:r>
              <a:rPr lang="en-US" sz="2800" dirty="0"/>
              <a:t> B, </a:t>
            </a:r>
            <a:r>
              <a:rPr lang="en-US" sz="2800" dirty="0" err="1"/>
              <a:t>ferrik</a:t>
            </a:r>
            <a:r>
              <a:rPr lang="en-US" sz="2800" dirty="0"/>
              <a:t> </a:t>
            </a:r>
            <a:r>
              <a:rPr lang="en-US" sz="2800" dirty="0" err="1"/>
              <a:t>karboksimaltoz</a:t>
            </a:r>
            <a:r>
              <a:rPr lang="en-US" sz="2800" dirty="0"/>
              <a:t> </a:t>
            </a:r>
            <a:r>
              <a:rPr lang="en-US" sz="2800" dirty="0" err="1"/>
              <a:t>tedavisi</a:t>
            </a:r>
            <a:r>
              <a:rPr lang="en-US" sz="2800" dirty="0"/>
              <a:t> </a:t>
            </a:r>
            <a:r>
              <a:rPr lang="en-US" sz="2800" dirty="0" err="1"/>
              <a:t>önerilir</a:t>
            </a:r>
            <a:endParaRPr lang="tr-TR" sz="2800" dirty="0"/>
          </a:p>
          <a:p>
            <a:r>
              <a:rPr lang="tr-TR" dirty="0"/>
              <a:t>2021 Kılavuzu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0035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193107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LVEF %≤45 </a:t>
            </a:r>
            <a:r>
              <a:rPr lang="en-US" dirty="0" err="1"/>
              <a:t>ve</a:t>
            </a:r>
            <a:r>
              <a:rPr lang="en-US" dirty="0"/>
              <a:t> transferrin </a:t>
            </a:r>
            <a:r>
              <a:rPr lang="en-US" dirty="0" err="1"/>
              <a:t>satürasyonu</a:t>
            </a:r>
            <a:r>
              <a:rPr lang="en-US" dirty="0"/>
              <a:t> %&lt;20 </a:t>
            </a:r>
            <a:r>
              <a:rPr lang="en-US" dirty="0" err="1"/>
              <a:t>veya</a:t>
            </a:r>
            <a:r>
              <a:rPr lang="en-US" dirty="0"/>
              <a:t> serum ferritin &lt;100 </a:t>
            </a:r>
            <a:r>
              <a:rPr lang="en-US" dirty="0" err="1"/>
              <a:t>μg</a:t>
            </a:r>
            <a:r>
              <a:rPr lang="en-US" dirty="0"/>
              <a:t>/</a:t>
            </a:r>
            <a:r>
              <a:rPr lang="en-US" dirty="0" err="1"/>
              <a:t>L'si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hastaları</a:t>
            </a:r>
            <a:r>
              <a:rPr lang="en-US" dirty="0"/>
              <a:t> </a:t>
            </a:r>
            <a:r>
              <a:rPr lang="en-US" dirty="0" err="1"/>
              <a:t>içeren</a:t>
            </a:r>
            <a:r>
              <a:rPr lang="en-US" dirty="0"/>
              <a:t> </a:t>
            </a:r>
            <a:r>
              <a:rPr lang="en-US" dirty="0" err="1"/>
              <a:t>prospektif</a:t>
            </a:r>
            <a:r>
              <a:rPr lang="en-US" dirty="0"/>
              <a:t>, randomize, </a:t>
            </a:r>
            <a:r>
              <a:rPr lang="en-US" dirty="0" err="1"/>
              <a:t>açık</a:t>
            </a:r>
            <a:r>
              <a:rPr lang="en-US" dirty="0"/>
              <a:t> </a:t>
            </a:r>
            <a:r>
              <a:rPr lang="en-US" dirty="0" err="1"/>
              <a:t>etiketli</a:t>
            </a:r>
            <a:r>
              <a:rPr lang="en-US" dirty="0"/>
              <a:t>, </a:t>
            </a:r>
            <a:r>
              <a:rPr lang="en-US" dirty="0" err="1"/>
              <a:t>kör</a:t>
            </a:r>
            <a:r>
              <a:rPr lang="en-US" dirty="0"/>
              <a:t> </a:t>
            </a:r>
            <a:r>
              <a:rPr lang="en-US" dirty="0" err="1"/>
              <a:t>uç</a:t>
            </a:r>
            <a:r>
              <a:rPr lang="en-US" dirty="0"/>
              <a:t> </a:t>
            </a:r>
            <a:r>
              <a:rPr lang="en-US" dirty="0" err="1"/>
              <a:t>nokta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çalışmaydı</a:t>
            </a:r>
            <a:r>
              <a:rPr lang="en-US" dirty="0"/>
              <a:t> </a:t>
            </a:r>
            <a:endParaRPr lang="tr-TR" dirty="0"/>
          </a:p>
          <a:p>
            <a:endParaRPr lang="tr-TR" dirty="0"/>
          </a:p>
          <a:p>
            <a:r>
              <a:rPr lang="tr-TR" dirty="0"/>
              <a:t>R</a:t>
            </a:r>
            <a:r>
              <a:rPr lang="en-US" dirty="0" err="1"/>
              <a:t>astgele</a:t>
            </a:r>
            <a:r>
              <a:rPr lang="en-US" dirty="0"/>
              <a:t> 1: 1 </a:t>
            </a:r>
            <a:r>
              <a:rPr lang="en-US" dirty="0" err="1"/>
              <a:t>ila</a:t>
            </a:r>
            <a:r>
              <a:rPr lang="en-US" dirty="0"/>
              <a:t> 1 </a:t>
            </a:r>
            <a:r>
              <a:rPr lang="en-US" dirty="0" err="1"/>
              <a:t>i.v.</a:t>
            </a:r>
            <a:r>
              <a:rPr lang="en-US" dirty="0"/>
              <a:t> </a:t>
            </a:r>
            <a:r>
              <a:rPr lang="en-US" dirty="0" err="1"/>
              <a:t>ferrik</a:t>
            </a:r>
            <a:r>
              <a:rPr lang="en-US" dirty="0"/>
              <a:t> </a:t>
            </a:r>
            <a:r>
              <a:rPr lang="en-US" dirty="0" err="1"/>
              <a:t>derisomaltoz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normal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gurupları</a:t>
            </a:r>
            <a:r>
              <a:rPr lang="en-US" dirty="0"/>
              <a:t> </a:t>
            </a:r>
            <a:r>
              <a:rPr lang="en-US" dirty="0" err="1"/>
              <a:t>vardı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  <a:p>
            <a:r>
              <a:rPr lang="en-US" dirty="0"/>
              <a:t>Dahil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hastalar</a:t>
            </a:r>
            <a:r>
              <a:rPr lang="en-US" dirty="0"/>
              <a:t> </a:t>
            </a:r>
            <a:r>
              <a:rPr lang="en-US" dirty="0" err="1"/>
              <a:t>çoğunlukla</a:t>
            </a:r>
            <a:r>
              <a:rPr lang="en-US" dirty="0"/>
              <a:t> </a:t>
            </a:r>
            <a:r>
              <a:rPr lang="en-US" dirty="0" err="1"/>
              <a:t>ayaktandı</a:t>
            </a:r>
            <a:r>
              <a:rPr lang="en-US" dirty="0"/>
              <a:t>, </a:t>
            </a:r>
            <a:r>
              <a:rPr lang="en-US" dirty="0" err="1"/>
              <a:t>ancak</a:t>
            </a:r>
            <a:r>
              <a:rPr lang="en-US" dirty="0"/>
              <a:t> %14'ü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yatışları</a:t>
            </a:r>
            <a:r>
              <a:rPr lang="en-US" dirty="0"/>
              <a:t> </a:t>
            </a:r>
            <a:r>
              <a:rPr lang="en-US" dirty="0" err="1"/>
              <a:t>sırasında</a:t>
            </a:r>
            <a:r>
              <a:rPr lang="en-US" dirty="0"/>
              <a:t> </a:t>
            </a:r>
            <a:r>
              <a:rPr lang="en-US" dirty="0" err="1"/>
              <a:t>kaydedildi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%18'i </a:t>
            </a:r>
            <a:r>
              <a:rPr lang="en-US" dirty="0" err="1"/>
              <a:t>önceki</a:t>
            </a:r>
            <a:r>
              <a:rPr lang="en-US" dirty="0"/>
              <a:t> 6 ay </a:t>
            </a:r>
            <a:r>
              <a:rPr lang="en-US" dirty="0" err="1"/>
              <a:t>içinde</a:t>
            </a:r>
            <a:r>
              <a:rPr lang="en-US" dirty="0"/>
              <a:t>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yatmıştı</a:t>
            </a:r>
            <a:r>
              <a:rPr lang="en-US" dirty="0"/>
              <a:t>.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799147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19797"/>
            <a:ext cx="18669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90585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645024"/>
            <a:ext cx="8229600" cy="2481139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Ortalama</a:t>
            </a:r>
            <a:r>
              <a:rPr lang="en-US" dirty="0"/>
              <a:t> 2.7 </a:t>
            </a:r>
            <a:r>
              <a:rPr lang="en-US" dirty="0" err="1"/>
              <a:t>yıllık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takipten</a:t>
            </a:r>
            <a:r>
              <a:rPr lang="en-US" dirty="0"/>
              <a:t> </a:t>
            </a:r>
            <a:r>
              <a:rPr lang="en-US" dirty="0" err="1"/>
              <a:t>sonra</a:t>
            </a:r>
            <a:r>
              <a:rPr lang="en-US" dirty="0"/>
              <a:t>, </a:t>
            </a:r>
            <a:r>
              <a:rPr lang="en-US" dirty="0" err="1"/>
              <a:t>toplam</a:t>
            </a:r>
            <a:r>
              <a:rPr lang="en-US" dirty="0"/>
              <a:t> (ilk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tekrarlayan</a:t>
            </a:r>
            <a:r>
              <a:rPr lang="en-US" dirty="0"/>
              <a:t>)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yatışları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KV </a:t>
            </a:r>
            <a:r>
              <a:rPr lang="en-US" dirty="0" err="1"/>
              <a:t>ölümünün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bileşimi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</a:t>
            </a:r>
            <a:r>
              <a:rPr lang="en-US" dirty="0" err="1"/>
              <a:t>sonlanım</a:t>
            </a:r>
            <a:r>
              <a:rPr lang="en-US" dirty="0"/>
              <a:t> </a:t>
            </a:r>
            <a:r>
              <a:rPr lang="en-US" dirty="0" err="1"/>
              <a:t>noktası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oran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0.82 </a:t>
            </a:r>
            <a:r>
              <a:rPr lang="en-US" dirty="0" err="1"/>
              <a:t>idi</a:t>
            </a:r>
            <a:r>
              <a:rPr lang="en-US" dirty="0"/>
              <a:t> (% 95 CI 0.66-1.02; P = .070).</a:t>
            </a:r>
            <a:endParaRPr lang="tr-TR" dirty="0"/>
          </a:p>
          <a:p>
            <a:endParaRPr lang="tr-TR" dirty="0"/>
          </a:p>
          <a:p>
            <a:r>
              <a:rPr lang="en-US" dirty="0"/>
              <a:t> KY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toplam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yatışlar</a:t>
            </a:r>
            <a:r>
              <a:rPr lang="en-US" dirty="0"/>
              <a:t>, normal </a:t>
            </a:r>
            <a:r>
              <a:rPr lang="en-US" dirty="0" err="1"/>
              <a:t>bakıma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</a:t>
            </a:r>
            <a:r>
              <a:rPr lang="en-US" dirty="0" err="1"/>
              <a:t>ferrik</a:t>
            </a:r>
            <a:r>
              <a:rPr lang="en-US" dirty="0"/>
              <a:t> </a:t>
            </a:r>
            <a:r>
              <a:rPr lang="en-US" dirty="0" err="1"/>
              <a:t>derizomaltoz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ölçüde</a:t>
            </a:r>
            <a:r>
              <a:rPr lang="en-US" dirty="0"/>
              <a:t> </a:t>
            </a:r>
            <a:r>
              <a:rPr lang="en-US" dirty="0" err="1"/>
              <a:t>azalmadı</a:t>
            </a:r>
            <a:r>
              <a:rPr lang="en-US" dirty="0"/>
              <a:t> (100 hasta </a:t>
            </a:r>
            <a:r>
              <a:rPr lang="en-US" dirty="0" err="1"/>
              <a:t>yılı</a:t>
            </a:r>
            <a:r>
              <a:rPr lang="en-US" dirty="0"/>
              <a:t> </a:t>
            </a:r>
            <a:r>
              <a:rPr lang="en-US" dirty="0" err="1"/>
              <a:t>başına</a:t>
            </a:r>
            <a:r>
              <a:rPr lang="en-US" dirty="0"/>
              <a:t> 16.7'ye </a:t>
            </a:r>
            <a:r>
              <a:rPr lang="en-US" dirty="0" err="1"/>
              <a:t>karşı</a:t>
            </a:r>
            <a:r>
              <a:rPr lang="en-US" dirty="0"/>
              <a:t> 20.9; RR 0.80,% 95 CI 0.62-1.03; P = .085).</a:t>
            </a:r>
          </a:p>
          <a:p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286" y="188640"/>
            <a:ext cx="233362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2465"/>
            <a:ext cx="32194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8233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861048"/>
            <a:ext cx="8229600" cy="2265115"/>
          </a:xfrm>
        </p:spPr>
        <p:txBody>
          <a:bodyPr>
            <a:normAutofit fontScale="47500" lnSpcReduction="20000"/>
          </a:bodyPr>
          <a:lstStyle/>
          <a:p>
            <a:r>
              <a:rPr lang="en-US" dirty="0" err="1"/>
              <a:t>Eylül</a:t>
            </a:r>
            <a:r>
              <a:rPr lang="en-US" dirty="0"/>
              <a:t> 2020'de </a:t>
            </a:r>
            <a:r>
              <a:rPr lang="en-US" dirty="0" err="1"/>
              <a:t>takibi</a:t>
            </a:r>
            <a:r>
              <a:rPr lang="en-US" dirty="0"/>
              <a:t> </a:t>
            </a:r>
            <a:r>
              <a:rPr lang="en-US" dirty="0" err="1"/>
              <a:t>kesen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COVID-19 </a:t>
            </a:r>
            <a:r>
              <a:rPr lang="en-US" dirty="0" err="1"/>
              <a:t>analiz</a:t>
            </a:r>
            <a:r>
              <a:rPr lang="en-US" dirty="0"/>
              <a:t> </a:t>
            </a:r>
            <a:r>
              <a:rPr lang="en-US" dirty="0" err="1"/>
              <a:t>sansürü</a:t>
            </a:r>
            <a:r>
              <a:rPr lang="en-US" dirty="0"/>
              <a:t> </a:t>
            </a:r>
            <a:r>
              <a:rPr lang="en-US" dirty="0" err="1"/>
              <a:t>uygulandığında</a:t>
            </a:r>
            <a:r>
              <a:rPr lang="en-US" dirty="0"/>
              <a:t> , </a:t>
            </a:r>
            <a:r>
              <a:rPr lang="en-US" dirty="0" err="1"/>
              <a:t>ferrik</a:t>
            </a:r>
            <a:r>
              <a:rPr lang="en-US" dirty="0"/>
              <a:t> </a:t>
            </a:r>
            <a:r>
              <a:rPr lang="en-US" dirty="0" err="1"/>
              <a:t>derizomaltoz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tr-TR" dirty="0"/>
              <a:t>birincil </a:t>
            </a:r>
            <a:r>
              <a:rPr lang="en-US" dirty="0"/>
              <a:t>son </a:t>
            </a:r>
            <a:r>
              <a:rPr lang="en-US" dirty="0" err="1"/>
              <a:t>nokta</a:t>
            </a:r>
            <a:r>
              <a:rPr lang="en-US" dirty="0"/>
              <a:t> </a:t>
            </a:r>
            <a:r>
              <a:rPr lang="en-US" dirty="0" err="1"/>
              <a:t>riskinde</a:t>
            </a:r>
            <a:r>
              <a:rPr lang="en-US" dirty="0"/>
              <a:t> control </a:t>
            </a:r>
            <a:r>
              <a:rPr lang="en-US" dirty="0" err="1"/>
              <a:t>gurubuna</a:t>
            </a:r>
            <a:r>
              <a:rPr lang="en-US" dirty="0"/>
              <a:t> </a:t>
            </a:r>
            <a:r>
              <a:rPr lang="en-US" dirty="0" err="1"/>
              <a:t>oranla</a:t>
            </a:r>
            <a:r>
              <a:rPr lang="en-US" dirty="0"/>
              <a:t> </a:t>
            </a:r>
            <a:r>
              <a:rPr lang="en-US" dirty="0" err="1"/>
              <a:t>karşı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azalma</a:t>
            </a:r>
            <a:r>
              <a:rPr lang="en-US" dirty="0"/>
              <a:t> </a:t>
            </a:r>
            <a:r>
              <a:rPr lang="en-US" dirty="0" err="1"/>
              <a:t>görüldü</a:t>
            </a:r>
            <a:r>
              <a:rPr lang="en-US" dirty="0"/>
              <a:t> (HR 0.76,% 95 CI 0.58-1.00; P = .047).</a:t>
            </a:r>
            <a:endParaRPr lang="tr-TR" dirty="0"/>
          </a:p>
          <a:p>
            <a:endParaRPr lang="tr-TR" dirty="0"/>
          </a:p>
          <a:p>
            <a:r>
              <a:rPr lang="en-US" dirty="0"/>
              <a:t>Minnesota </a:t>
            </a:r>
            <a:r>
              <a:rPr lang="en-US" dirty="0" err="1"/>
              <a:t>Kalp</a:t>
            </a:r>
            <a:r>
              <a:rPr lang="en-US" dirty="0"/>
              <a:t> </a:t>
            </a:r>
            <a:r>
              <a:rPr lang="en-US" dirty="0" err="1"/>
              <a:t>Yetmezliği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Yaşam</a:t>
            </a:r>
            <a:r>
              <a:rPr lang="en-US" dirty="0"/>
              <a:t> </a:t>
            </a:r>
            <a:r>
              <a:rPr lang="en-US" dirty="0" err="1"/>
              <a:t>Kalite</a:t>
            </a:r>
            <a:r>
              <a:rPr lang="en-US" dirty="0"/>
              <a:t> </a:t>
            </a:r>
            <a:r>
              <a:rPr lang="en-US" dirty="0" err="1"/>
              <a:t>Anket</a:t>
            </a:r>
            <a:r>
              <a:rPr lang="en-US" dirty="0"/>
              <a:t> </a:t>
            </a:r>
            <a:r>
              <a:rPr lang="en-US" dirty="0" err="1"/>
              <a:t>skorunda</a:t>
            </a:r>
            <a:r>
              <a:rPr lang="en-US" dirty="0"/>
              <a:t> </a:t>
            </a:r>
            <a:r>
              <a:rPr lang="en-US" dirty="0" err="1"/>
              <a:t>ferrik</a:t>
            </a:r>
            <a:r>
              <a:rPr lang="en-US" dirty="0"/>
              <a:t> </a:t>
            </a:r>
            <a:r>
              <a:rPr lang="en-US" dirty="0" err="1"/>
              <a:t>derisomaltoz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istatistiksel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sınırda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iyileşme</a:t>
            </a:r>
            <a:r>
              <a:rPr lang="en-US" dirty="0"/>
              <a:t> </a:t>
            </a:r>
            <a:r>
              <a:rPr lang="en-US" dirty="0" err="1"/>
              <a:t>vardı</a:t>
            </a:r>
            <a:r>
              <a:rPr lang="en-US" dirty="0"/>
              <a:t> (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farkı</a:t>
            </a:r>
            <a:r>
              <a:rPr lang="en-US" dirty="0"/>
              <a:t> −3.33,% 95 CI −6.67 </a:t>
            </a:r>
            <a:r>
              <a:rPr lang="en-US" dirty="0" err="1"/>
              <a:t>ila</a:t>
            </a:r>
            <a:r>
              <a:rPr lang="en-US" dirty="0"/>
              <a:t> 0.00; P = .050), </a:t>
            </a:r>
            <a:r>
              <a:rPr lang="en-US" dirty="0" err="1"/>
              <a:t>ancak</a:t>
            </a:r>
            <a:r>
              <a:rPr lang="en-US" dirty="0"/>
              <a:t> EQ-5D </a:t>
            </a:r>
            <a:r>
              <a:rPr lang="en-US" dirty="0" err="1"/>
              <a:t>görsel</a:t>
            </a:r>
            <a:r>
              <a:rPr lang="en-US" dirty="0"/>
              <a:t> analog </a:t>
            </a:r>
            <a:r>
              <a:rPr lang="en-US" dirty="0" err="1"/>
              <a:t>ölçeğinde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EQ-5D </a:t>
            </a:r>
            <a:r>
              <a:rPr lang="en-US" dirty="0" err="1"/>
              <a:t>indeksinde</a:t>
            </a:r>
            <a:r>
              <a:rPr lang="en-US" dirty="0"/>
              <a:t> </a:t>
            </a:r>
            <a:r>
              <a:rPr lang="en-US" dirty="0" err="1"/>
              <a:t>fark</a:t>
            </a:r>
            <a:r>
              <a:rPr lang="en-US" dirty="0"/>
              <a:t> </a:t>
            </a:r>
            <a:r>
              <a:rPr lang="en-US" dirty="0" err="1"/>
              <a:t>yoktur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Güvenlik</a:t>
            </a:r>
            <a:r>
              <a:rPr lang="en-US" dirty="0"/>
              <a:t> </a:t>
            </a:r>
            <a:r>
              <a:rPr lang="en-US" dirty="0" err="1"/>
              <a:t>uç</a:t>
            </a:r>
            <a:r>
              <a:rPr lang="en-US" dirty="0"/>
              <a:t> </a:t>
            </a:r>
            <a:r>
              <a:rPr lang="en-US" dirty="0" err="1"/>
              <a:t>noktaları</a:t>
            </a:r>
            <a:r>
              <a:rPr lang="en-US" dirty="0"/>
              <a:t>, </a:t>
            </a:r>
            <a:r>
              <a:rPr lang="en-US" dirty="0" err="1"/>
              <a:t>yani</a:t>
            </a:r>
            <a:r>
              <a:rPr lang="en-US" dirty="0"/>
              <a:t> </a:t>
            </a:r>
            <a:r>
              <a:rPr lang="en-US" dirty="0" err="1"/>
              <a:t>enfeksiyon</a:t>
            </a:r>
            <a:r>
              <a:rPr lang="en-US" dirty="0"/>
              <a:t> </a:t>
            </a:r>
            <a:r>
              <a:rPr lang="en-US" dirty="0" err="1"/>
              <a:t>nedeniyle</a:t>
            </a:r>
            <a:r>
              <a:rPr lang="en-US" dirty="0"/>
              <a:t>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,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kol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farklılık</a:t>
            </a:r>
            <a:r>
              <a:rPr lang="en-US" dirty="0"/>
              <a:t> </a:t>
            </a:r>
            <a:r>
              <a:rPr lang="en-US" dirty="0" err="1"/>
              <a:t>göstermedi</a:t>
            </a:r>
            <a:endParaRPr lang="en-US" dirty="0"/>
          </a:p>
          <a:p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6" y="188640"/>
            <a:ext cx="28575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12740"/>
            <a:ext cx="52959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346" y="1469752"/>
            <a:ext cx="5276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9127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57200" y="4149080"/>
            <a:ext cx="8229600" cy="1977083"/>
          </a:xfrm>
        </p:spPr>
        <p:txBody>
          <a:bodyPr/>
          <a:lstStyle/>
          <a:p>
            <a:r>
              <a:rPr lang="en-US" dirty="0"/>
              <a:t>3373 hasta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yapılan</a:t>
            </a:r>
            <a:r>
              <a:rPr lang="en-US" dirty="0"/>
              <a:t> 10 </a:t>
            </a:r>
            <a:r>
              <a:rPr lang="en-US" dirty="0" err="1"/>
              <a:t>çalışmayı</a:t>
            </a:r>
            <a:r>
              <a:rPr lang="en-US" dirty="0"/>
              <a:t> </a:t>
            </a:r>
            <a:r>
              <a:rPr lang="en-US" dirty="0" err="1"/>
              <a:t>içeren</a:t>
            </a:r>
            <a:r>
              <a:rPr lang="en-US" dirty="0"/>
              <a:t> </a:t>
            </a:r>
            <a:r>
              <a:rPr lang="en-US" dirty="0" err="1"/>
              <a:t>analiz</a:t>
            </a:r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30567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0437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4005064"/>
            <a:ext cx="8712968" cy="2121099"/>
          </a:xfrm>
        </p:spPr>
        <p:txBody>
          <a:bodyPr>
            <a:normAutofit fontScale="55000" lnSpcReduction="20000"/>
          </a:bodyPr>
          <a:lstStyle/>
          <a:p>
            <a:r>
              <a:rPr lang="tr-TR" dirty="0"/>
              <a:t>i</a:t>
            </a:r>
            <a:r>
              <a:rPr lang="en-US" dirty="0"/>
              <a:t>.v. </a:t>
            </a:r>
            <a:r>
              <a:rPr lang="en-US" dirty="0" err="1"/>
              <a:t>demir</a:t>
            </a:r>
            <a:r>
              <a:rPr lang="en-US" dirty="0"/>
              <a:t>, </a:t>
            </a:r>
            <a:r>
              <a:rPr lang="en-US" dirty="0" err="1"/>
              <a:t>toplam</a:t>
            </a:r>
            <a:r>
              <a:rPr lang="en-US" dirty="0"/>
              <a:t>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yatışlarının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KV </a:t>
            </a:r>
            <a:r>
              <a:rPr lang="en-US" dirty="0" err="1"/>
              <a:t>ölümünün</a:t>
            </a:r>
            <a:r>
              <a:rPr lang="en-US" dirty="0"/>
              <a:t> </a:t>
            </a:r>
            <a:r>
              <a:rPr lang="en-US" dirty="0" err="1"/>
              <a:t>kompozitini</a:t>
            </a:r>
            <a:r>
              <a:rPr lang="en-US" dirty="0"/>
              <a:t> </a:t>
            </a:r>
            <a:r>
              <a:rPr lang="en-US" dirty="0" err="1"/>
              <a:t>azalttı</a:t>
            </a:r>
            <a:r>
              <a:rPr lang="en-US" dirty="0"/>
              <a:t> (RR 0.75,% 95 CI 0.61-0.93; P &lt; .01) </a:t>
            </a:r>
            <a:r>
              <a:rPr lang="en-US" dirty="0" err="1"/>
              <a:t>ve</a:t>
            </a:r>
            <a:r>
              <a:rPr lang="en-US" dirty="0"/>
              <a:t> ilk 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KV </a:t>
            </a:r>
            <a:r>
              <a:rPr lang="en-US" dirty="0" err="1"/>
              <a:t>ölümü</a:t>
            </a:r>
            <a:r>
              <a:rPr lang="en-US" dirty="0"/>
              <a:t> </a:t>
            </a:r>
            <a:r>
              <a:rPr lang="tr-TR" dirty="0" err="1"/>
              <a:t>kompozitini</a:t>
            </a:r>
            <a:r>
              <a:rPr lang="tr-TR" dirty="0"/>
              <a:t> </a:t>
            </a:r>
            <a:r>
              <a:rPr lang="en-US" dirty="0" err="1"/>
              <a:t>azalttı</a:t>
            </a:r>
            <a:r>
              <a:rPr lang="en-US" dirty="0"/>
              <a:t>(</a:t>
            </a:r>
            <a:r>
              <a:rPr lang="en-US" dirty="0" err="1"/>
              <a:t>olasılık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[OR] 0.72,% 95 CI 0.53-0.99; P = .04).</a:t>
            </a:r>
            <a:endParaRPr lang="tr-TR" dirty="0"/>
          </a:p>
          <a:p>
            <a:endParaRPr lang="tr-TR" dirty="0"/>
          </a:p>
          <a:p>
            <a:r>
              <a:rPr lang="en-US" dirty="0"/>
              <a:t> KV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üzerinde</a:t>
            </a:r>
            <a:r>
              <a:rPr lang="en-US" dirty="0"/>
              <a:t> </a:t>
            </a:r>
            <a:r>
              <a:rPr lang="en-US" dirty="0" err="1"/>
              <a:t>hiçbir</a:t>
            </a:r>
            <a:r>
              <a:rPr lang="en-US" dirty="0"/>
              <a:t> </a:t>
            </a:r>
            <a:r>
              <a:rPr lang="en-US" dirty="0" err="1"/>
              <a:t>etkisi</a:t>
            </a:r>
            <a:r>
              <a:rPr lang="en-US" dirty="0"/>
              <a:t> </a:t>
            </a:r>
            <a:r>
              <a:rPr lang="en-US" dirty="0" err="1"/>
              <a:t>yoktu</a:t>
            </a:r>
            <a:r>
              <a:rPr lang="en-US" dirty="0"/>
              <a:t> (OR 0.86,% 95 CI 0.70-1.05; P = .14</a:t>
            </a:r>
            <a:r>
              <a:rPr lang="tr-TR" dirty="0"/>
              <a:t>)</a:t>
            </a:r>
          </a:p>
          <a:p>
            <a:endParaRPr lang="tr-TR" dirty="0"/>
          </a:p>
          <a:p>
            <a:r>
              <a:rPr lang="tr-TR" dirty="0"/>
              <a:t>T</a:t>
            </a:r>
            <a:r>
              <a:rPr lang="en-US" dirty="0" err="1"/>
              <a:t>üm</a:t>
            </a:r>
            <a:r>
              <a:rPr lang="en-US" dirty="0"/>
              <a:t> </a:t>
            </a:r>
            <a:r>
              <a:rPr lang="en-US" dirty="0" err="1"/>
              <a:t>nedenlere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mortaliteüzerine</a:t>
            </a:r>
            <a:r>
              <a:rPr lang="en-US" dirty="0"/>
              <a:t> </a:t>
            </a:r>
            <a:r>
              <a:rPr lang="en-US" dirty="0" err="1"/>
              <a:t>etkisi</a:t>
            </a:r>
            <a:r>
              <a:rPr lang="en-US" dirty="0"/>
              <a:t> </a:t>
            </a:r>
            <a:r>
              <a:rPr lang="en-US" dirty="0" err="1"/>
              <a:t>yoktu</a:t>
            </a:r>
            <a:r>
              <a:rPr lang="en-US" dirty="0"/>
              <a:t> (OR 0.93,% 95 CI 0.78-1.12; P = .47).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631" y="260648"/>
            <a:ext cx="5514975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206" y="1975084"/>
            <a:ext cx="54864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7507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2"/>
          </p:nvPr>
        </p:nvSpPr>
        <p:spPr>
          <a:xfrm>
            <a:off x="4860032" y="3501008"/>
            <a:ext cx="4040188" cy="2952328"/>
          </a:xfrm>
        </p:spPr>
        <p:txBody>
          <a:bodyPr>
            <a:normAutofit/>
          </a:bodyPr>
          <a:lstStyle/>
          <a:p>
            <a:r>
              <a:rPr lang="en-US" dirty="0"/>
              <a:t>PIVOTAL </a:t>
            </a:r>
            <a:r>
              <a:rPr lang="en-US" dirty="0" err="1"/>
              <a:t>çalışmasında</a:t>
            </a:r>
            <a:r>
              <a:rPr lang="en-US" dirty="0"/>
              <a:t>, </a:t>
            </a:r>
            <a:r>
              <a:rPr lang="en-US" dirty="0" err="1"/>
              <a:t>düşük</a:t>
            </a:r>
            <a:r>
              <a:rPr lang="en-US" dirty="0"/>
              <a:t> </a:t>
            </a:r>
            <a:r>
              <a:rPr lang="en-US" dirty="0" err="1"/>
              <a:t>doz</a:t>
            </a:r>
            <a:r>
              <a:rPr lang="en-US" dirty="0"/>
              <a:t> </a:t>
            </a:r>
            <a:r>
              <a:rPr lang="en-US" dirty="0" err="1"/>
              <a:t>rejime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doz</a:t>
            </a:r>
            <a:r>
              <a:rPr lang="en-US" dirty="0"/>
              <a:t> </a:t>
            </a:r>
            <a:r>
              <a:rPr lang="en-US" dirty="0" err="1"/>
              <a:t>i.v.</a:t>
            </a:r>
            <a:r>
              <a:rPr lang="en-US" dirty="0"/>
              <a:t> </a:t>
            </a:r>
            <a:r>
              <a:rPr lang="en-US" dirty="0" err="1"/>
              <a:t>demir</a:t>
            </a:r>
            <a:r>
              <a:rPr lang="en-US" dirty="0"/>
              <a:t> </a:t>
            </a:r>
            <a:r>
              <a:rPr lang="en-US" dirty="0" err="1"/>
              <a:t>rejimi</a:t>
            </a:r>
            <a:r>
              <a:rPr lang="en-US" dirty="0"/>
              <a:t>, son </a:t>
            </a:r>
            <a:r>
              <a:rPr lang="en-US" dirty="0" err="1"/>
              <a:t>dönem</a:t>
            </a:r>
            <a:r>
              <a:rPr lang="en-US" dirty="0"/>
              <a:t> KBH </a:t>
            </a:r>
            <a:r>
              <a:rPr lang="en-US" dirty="0" err="1"/>
              <a:t>nedeniyle</a:t>
            </a:r>
            <a:r>
              <a:rPr lang="en-US" dirty="0"/>
              <a:t> </a:t>
            </a:r>
            <a:r>
              <a:rPr lang="en-US" dirty="0" err="1"/>
              <a:t>diyalize</a:t>
            </a:r>
            <a:r>
              <a:rPr lang="en-US" dirty="0"/>
              <a:t> </a:t>
            </a:r>
            <a:r>
              <a:rPr lang="en-US" dirty="0" err="1"/>
              <a:t>giren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ilk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tekrarlayan</a:t>
            </a:r>
            <a:r>
              <a:rPr lang="en-US" dirty="0"/>
              <a:t> KY </a:t>
            </a:r>
            <a:r>
              <a:rPr lang="en-US" dirty="0" err="1"/>
              <a:t>olaylarının</a:t>
            </a:r>
            <a:r>
              <a:rPr lang="en-US" dirty="0"/>
              <a:t> </a:t>
            </a:r>
            <a:r>
              <a:rPr lang="en-US" dirty="0" err="1"/>
              <a:t>oluşumunu</a:t>
            </a:r>
            <a:r>
              <a:rPr lang="en-US" dirty="0"/>
              <a:t> </a:t>
            </a:r>
            <a:r>
              <a:rPr lang="en-US" dirty="0" err="1"/>
              <a:t>azaltmıştır</a:t>
            </a:r>
            <a:endParaRPr lang="en-US" dirty="0"/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01008"/>
            <a:ext cx="4041775" cy="2454176"/>
          </a:xfrm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672465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8224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112568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Çalışmalar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son meta-</a:t>
            </a:r>
            <a:r>
              <a:rPr lang="en-US" dirty="0" err="1"/>
              <a:t>analizlere</a:t>
            </a:r>
            <a:r>
              <a:rPr lang="en-US" dirty="0"/>
              <a:t> </a:t>
            </a:r>
            <a:r>
              <a:rPr lang="en-US" dirty="0" err="1"/>
              <a:t>dayanarak</a:t>
            </a:r>
            <a:r>
              <a:rPr lang="en-US" dirty="0"/>
              <a:t>,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Semptomları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yaşam</a:t>
            </a:r>
            <a:r>
              <a:rPr lang="en-US" dirty="0"/>
              <a:t> </a:t>
            </a:r>
            <a:r>
              <a:rPr lang="en-US" dirty="0" err="1"/>
              <a:t>kalitesini</a:t>
            </a:r>
            <a:r>
              <a:rPr lang="en-US" dirty="0"/>
              <a:t> </a:t>
            </a:r>
            <a:r>
              <a:rPr lang="en-US" dirty="0" err="1"/>
              <a:t>iyileştirmek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HFrEF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HFmrEF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demir</a:t>
            </a:r>
            <a:r>
              <a:rPr lang="en-US" dirty="0"/>
              <a:t> </a:t>
            </a:r>
            <a:r>
              <a:rPr lang="en-US" dirty="0" err="1"/>
              <a:t>eksikliği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</a:t>
            </a:r>
            <a:r>
              <a:rPr lang="en-US" dirty="0" err="1"/>
              <a:t>demir</a:t>
            </a:r>
            <a:r>
              <a:rPr lang="en-US" dirty="0"/>
              <a:t> </a:t>
            </a:r>
            <a:r>
              <a:rPr lang="en-US" dirty="0" err="1"/>
              <a:t>takviyesi</a:t>
            </a:r>
            <a:r>
              <a:rPr lang="en-US" dirty="0"/>
              <a:t> </a:t>
            </a:r>
            <a:r>
              <a:rPr lang="en-US" dirty="0" err="1"/>
              <a:t>önerilmektedir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/>
              <a:t>Yine </a:t>
            </a:r>
            <a:r>
              <a:rPr lang="en-US" dirty="0"/>
              <a:t>KY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riskini</a:t>
            </a:r>
            <a:r>
              <a:rPr lang="en-US" dirty="0"/>
              <a:t> </a:t>
            </a:r>
            <a:r>
              <a:rPr lang="en-US" dirty="0" err="1"/>
              <a:t>azaltmak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düşünülmelidir</a:t>
            </a:r>
            <a:endParaRPr lang="tr-TR" dirty="0"/>
          </a:p>
          <a:p>
            <a:endParaRPr lang="en-US" dirty="0"/>
          </a:p>
          <a:p>
            <a:r>
              <a:rPr lang="en-US" dirty="0" err="1"/>
              <a:t>Demir</a:t>
            </a:r>
            <a:r>
              <a:rPr lang="en-US" dirty="0"/>
              <a:t> </a:t>
            </a:r>
            <a:r>
              <a:rPr lang="en-US" dirty="0" err="1"/>
              <a:t>eksikliği</a:t>
            </a:r>
            <a:r>
              <a:rPr lang="en-US" dirty="0"/>
              <a:t> </a:t>
            </a:r>
            <a:r>
              <a:rPr lang="en-US" dirty="0" err="1"/>
              <a:t>düşük</a:t>
            </a:r>
            <a:r>
              <a:rPr lang="en-US" dirty="0"/>
              <a:t> transferrin </a:t>
            </a:r>
            <a:r>
              <a:rPr lang="en-US" dirty="0" err="1"/>
              <a:t>satürasyonu</a:t>
            </a:r>
            <a:r>
              <a:rPr lang="en-US" dirty="0"/>
              <a:t> (%&lt;20)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düşük</a:t>
            </a:r>
            <a:r>
              <a:rPr lang="en-US" dirty="0"/>
              <a:t> serum ferritin </a:t>
            </a:r>
            <a:r>
              <a:rPr lang="en-US" dirty="0" err="1"/>
              <a:t>konsantrasyonu</a:t>
            </a:r>
            <a:r>
              <a:rPr lang="en-US" dirty="0"/>
              <a:t> (&lt;100 </a:t>
            </a:r>
            <a:r>
              <a:rPr lang="en-US" dirty="0" err="1"/>
              <a:t>μg</a:t>
            </a:r>
            <a:r>
              <a:rPr lang="en-US" dirty="0"/>
              <a:t>/L)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teşhis</a:t>
            </a:r>
            <a:r>
              <a:rPr lang="en-US" dirty="0"/>
              <a:t> </a:t>
            </a:r>
            <a:r>
              <a:rPr lang="en-US" dirty="0" err="1"/>
              <a:t>edildi</a:t>
            </a:r>
            <a:r>
              <a:rPr lang="en-US" dirty="0"/>
              <a:t>.</a:t>
            </a:r>
            <a:endParaRPr lang="tr-TR" dirty="0"/>
          </a:p>
          <a:p>
            <a:endParaRPr lang="en-US" dirty="0"/>
          </a:p>
          <a:p>
            <a:r>
              <a:rPr lang="en-US" dirty="0" err="1"/>
              <a:t>Özellikle</a:t>
            </a:r>
            <a:r>
              <a:rPr lang="en-US" dirty="0"/>
              <a:t>, </a:t>
            </a:r>
            <a:r>
              <a:rPr lang="en-US" dirty="0" err="1"/>
              <a:t>IRONMAN'da</a:t>
            </a:r>
            <a:r>
              <a:rPr lang="en-US" dirty="0"/>
              <a:t> hemoglobin &gt;13 g/</a:t>
            </a:r>
            <a:r>
              <a:rPr lang="en-US" dirty="0" err="1"/>
              <a:t>dL</a:t>
            </a:r>
            <a:r>
              <a:rPr lang="en-US" dirty="0"/>
              <a:t> (</a:t>
            </a:r>
            <a:r>
              <a:rPr lang="en-US" dirty="0" err="1"/>
              <a:t>kadınlar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) </a:t>
            </a:r>
            <a:r>
              <a:rPr lang="en-US" dirty="0" err="1"/>
              <a:t>ve</a:t>
            </a:r>
            <a:r>
              <a:rPr lang="en-US" dirty="0"/>
              <a:t> &gt;14 g/</a:t>
            </a:r>
            <a:r>
              <a:rPr lang="en-US" dirty="0" err="1"/>
              <a:t>dL</a:t>
            </a:r>
            <a:r>
              <a:rPr lang="en-US" dirty="0"/>
              <a:t> (</a:t>
            </a:r>
            <a:r>
              <a:rPr lang="en-US" dirty="0" err="1"/>
              <a:t>erkekler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)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hastalar</a:t>
            </a:r>
            <a:r>
              <a:rPr lang="en-US" dirty="0"/>
              <a:t> </a:t>
            </a:r>
            <a:r>
              <a:rPr lang="en-US" dirty="0" err="1"/>
              <a:t>hariç</a:t>
            </a:r>
            <a:r>
              <a:rPr lang="en-US" dirty="0"/>
              <a:t> </a:t>
            </a:r>
            <a:r>
              <a:rPr lang="en-US" dirty="0" err="1"/>
              <a:t>tutulmuştur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9583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857250"/>
            <a:ext cx="56959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0068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221088"/>
            <a:ext cx="8229600" cy="244827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REVIVED-BCIS2 </a:t>
            </a:r>
          </a:p>
          <a:p>
            <a:r>
              <a:rPr lang="en-US" dirty="0" err="1"/>
              <a:t>Hastalar</a:t>
            </a:r>
            <a:r>
              <a:rPr lang="en-US" dirty="0"/>
              <a:t>, sol ventrikül </a:t>
            </a:r>
            <a:r>
              <a:rPr lang="en-US" dirty="0" err="1"/>
              <a:t>ejeksiyon</a:t>
            </a:r>
            <a:r>
              <a:rPr lang="en-US" dirty="0"/>
              <a:t> </a:t>
            </a:r>
            <a:r>
              <a:rPr lang="en-US" dirty="0" err="1"/>
              <a:t>fraksiyonu</a:t>
            </a:r>
            <a:r>
              <a:rPr lang="en-US" dirty="0"/>
              <a:t> %35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(</a:t>
            </a:r>
            <a:r>
              <a:rPr lang="en-US" dirty="0" err="1"/>
              <a:t>ekokardiyografi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kardiyovasküler</a:t>
            </a:r>
            <a:r>
              <a:rPr lang="en-US" dirty="0"/>
              <a:t> </a:t>
            </a:r>
            <a:r>
              <a:rPr lang="en-US" dirty="0" err="1"/>
              <a:t>manyetik</a:t>
            </a:r>
            <a:r>
              <a:rPr lang="en-US" dirty="0"/>
              <a:t> </a:t>
            </a:r>
            <a:r>
              <a:rPr lang="en-US" dirty="0" err="1"/>
              <a:t>rezonans</a:t>
            </a:r>
            <a:r>
              <a:rPr lang="en-US" dirty="0"/>
              <a:t> </a:t>
            </a:r>
            <a:r>
              <a:rPr lang="en-US" dirty="0" err="1"/>
              <a:t>görüntüleme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değerlendirildi</a:t>
            </a:r>
            <a:r>
              <a:rPr lang="en-US" dirty="0"/>
              <a:t>)</a:t>
            </a:r>
            <a:endParaRPr lang="tr-TR" dirty="0"/>
          </a:p>
          <a:p>
            <a:endParaRPr lang="tr-TR" dirty="0"/>
          </a:p>
          <a:p>
            <a:r>
              <a:rPr lang="en-US" dirty="0"/>
              <a:t> </a:t>
            </a:r>
            <a:r>
              <a:rPr lang="tr-TR" dirty="0" err="1"/>
              <a:t>Y</a:t>
            </a:r>
            <a:r>
              <a:rPr lang="en-US" dirty="0" err="1"/>
              <a:t>aygın</a:t>
            </a:r>
            <a:r>
              <a:rPr lang="en-US" dirty="0"/>
              <a:t> </a:t>
            </a:r>
            <a:r>
              <a:rPr lang="en-US" dirty="0" err="1"/>
              <a:t>koroner</a:t>
            </a:r>
            <a:r>
              <a:rPr lang="en-US" dirty="0"/>
              <a:t> </a:t>
            </a:r>
            <a:r>
              <a:rPr lang="en-US" dirty="0" err="1"/>
              <a:t>arter</a:t>
            </a:r>
            <a:r>
              <a:rPr lang="en-US" dirty="0"/>
              <a:t> </a:t>
            </a:r>
            <a:r>
              <a:rPr lang="en-US" dirty="0" err="1"/>
              <a:t>hastalığı</a:t>
            </a:r>
            <a:r>
              <a:rPr lang="en-US" dirty="0"/>
              <a:t> (</a:t>
            </a:r>
            <a:r>
              <a:rPr lang="en-US" dirty="0" err="1"/>
              <a:t>İngiliz</a:t>
            </a:r>
            <a:r>
              <a:rPr lang="en-US" dirty="0"/>
              <a:t> </a:t>
            </a:r>
            <a:r>
              <a:rPr lang="en-US" dirty="0" err="1"/>
              <a:t>Kardiyovasküler</a:t>
            </a:r>
            <a:r>
              <a:rPr lang="en-US" dirty="0"/>
              <a:t> </a:t>
            </a:r>
            <a:r>
              <a:rPr lang="en-US" dirty="0" err="1"/>
              <a:t>Müdahale</a:t>
            </a:r>
            <a:r>
              <a:rPr lang="en-US" dirty="0"/>
              <a:t> </a:t>
            </a:r>
            <a:r>
              <a:rPr lang="en-US" dirty="0" err="1"/>
              <a:t>Derneği</a:t>
            </a:r>
            <a:r>
              <a:rPr lang="en-US" dirty="0"/>
              <a:t> risk </a:t>
            </a:r>
            <a:r>
              <a:rPr lang="en-US" dirty="0" err="1"/>
              <a:t>skoru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tanımlanmıştır</a:t>
            </a:r>
            <a:r>
              <a:rPr lang="en-US" dirty="0"/>
              <a:t>) ≥6'dır</a:t>
            </a:r>
            <a:endParaRPr lang="tr-TR" dirty="0"/>
          </a:p>
          <a:p>
            <a:endParaRPr lang="tr-TR" dirty="0"/>
          </a:p>
          <a:p>
            <a:r>
              <a:rPr lang="en-US" dirty="0"/>
              <a:t>PCI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revaskülarizasyona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dört</a:t>
            </a:r>
            <a:r>
              <a:rPr lang="en-US" dirty="0"/>
              <a:t> </a:t>
            </a:r>
            <a:r>
              <a:rPr lang="en-US" dirty="0" err="1"/>
              <a:t>disfonksiyonel</a:t>
            </a:r>
            <a:r>
              <a:rPr lang="en-US" dirty="0"/>
              <a:t> </a:t>
            </a:r>
            <a:r>
              <a:rPr lang="en-US" dirty="0" err="1"/>
              <a:t>miyokardiyal</a:t>
            </a:r>
            <a:r>
              <a:rPr lang="en-US" dirty="0"/>
              <a:t> </a:t>
            </a:r>
            <a:r>
              <a:rPr lang="en-US" dirty="0" err="1"/>
              <a:t>segmentte</a:t>
            </a:r>
            <a:r>
              <a:rPr lang="en-US" dirty="0"/>
              <a:t> </a:t>
            </a:r>
            <a:r>
              <a:rPr lang="en-US" dirty="0" err="1"/>
              <a:t>kanıtlan</a:t>
            </a:r>
            <a:r>
              <a:rPr lang="tr-TR" dirty="0" err="1"/>
              <a:t>mış</a:t>
            </a:r>
            <a:r>
              <a:rPr lang="en-US" dirty="0"/>
              <a:t> </a:t>
            </a:r>
            <a:r>
              <a:rPr lang="tr-TR" dirty="0" err="1"/>
              <a:t>viabilite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33425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4329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3356992"/>
            <a:ext cx="4316355" cy="309634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Optimal </a:t>
            </a:r>
            <a:r>
              <a:rPr lang="en-US" dirty="0" err="1"/>
              <a:t>medikal</a:t>
            </a:r>
            <a:r>
              <a:rPr lang="en-US" dirty="0"/>
              <a:t>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alan</a:t>
            </a:r>
            <a:r>
              <a:rPr lang="en-US" dirty="0"/>
              <a:t> </a:t>
            </a:r>
            <a:r>
              <a:rPr lang="en-US" dirty="0" err="1"/>
              <a:t>iskemik</a:t>
            </a:r>
            <a:r>
              <a:rPr lang="en-US" dirty="0"/>
              <a:t> sol ventrikül </a:t>
            </a:r>
            <a:r>
              <a:rPr lang="en-US" dirty="0" err="1"/>
              <a:t>sistolik</a:t>
            </a:r>
            <a:r>
              <a:rPr lang="en-US" dirty="0"/>
              <a:t> </a:t>
            </a:r>
            <a:r>
              <a:rPr lang="en-US" dirty="0" err="1"/>
              <a:t>disfonksiyonu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hastalar</a:t>
            </a:r>
            <a:r>
              <a:rPr lang="en-US" dirty="0"/>
              <a:t> da, PKG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revaskülarizasyon</a:t>
            </a:r>
            <a:r>
              <a:rPr lang="en-US" dirty="0"/>
              <a:t>, </a:t>
            </a:r>
            <a:r>
              <a:rPr lang="en-US" dirty="0" err="1"/>
              <a:t>herhangi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nedenden</a:t>
            </a:r>
            <a:r>
              <a:rPr lang="en-US" dirty="0"/>
              <a:t> </a:t>
            </a:r>
            <a:r>
              <a:rPr lang="en-US" dirty="0" err="1"/>
              <a:t>dolayı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düşük</a:t>
            </a:r>
            <a:r>
              <a:rPr lang="en-US" dirty="0"/>
              <a:t>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kalp</a:t>
            </a:r>
            <a:r>
              <a:rPr lang="en-US" dirty="0"/>
              <a:t> </a:t>
            </a:r>
            <a:r>
              <a:rPr lang="en-US" dirty="0" err="1"/>
              <a:t>yetmezliği</a:t>
            </a:r>
            <a:r>
              <a:rPr lang="en-US" dirty="0"/>
              <a:t> </a:t>
            </a:r>
            <a:r>
              <a:rPr lang="en-US" dirty="0" err="1"/>
              <a:t>nedeniyle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yatış</a:t>
            </a:r>
            <a:r>
              <a:rPr lang="en-US" dirty="0"/>
              <a:t> </a:t>
            </a:r>
            <a:r>
              <a:rPr lang="en-US" dirty="0" err="1"/>
              <a:t>insidansı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sonuçlanmadı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2791"/>
            <a:ext cx="733425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13045"/>
            <a:ext cx="388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4256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789040"/>
            <a:ext cx="8229600" cy="233712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KY </a:t>
            </a:r>
            <a:r>
              <a:rPr lang="en-US" dirty="0" err="1"/>
              <a:t>nedeniyle</a:t>
            </a:r>
            <a:r>
              <a:rPr lang="en-US" dirty="0"/>
              <a:t> </a:t>
            </a:r>
            <a:r>
              <a:rPr lang="en-US" dirty="0" err="1"/>
              <a:t>hastaneye</a:t>
            </a:r>
            <a:r>
              <a:rPr lang="en-US" dirty="0"/>
              <a:t> </a:t>
            </a:r>
            <a:r>
              <a:rPr lang="en-US" dirty="0" err="1"/>
              <a:t>yatırıldıktan</a:t>
            </a:r>
            <a:r>
              <a:rPr lang="en-US" dirty="0"/>
              <a:t> </a:t>
            </a:r>
            <a:r>
              <a:rPr lang="en-US" dirty="0" err="1"/>
              <a:t>sonra</a:t>
            </a:r>
            <a:r>
              <a:rPr lang="en-US" dirty="0"/>
              <a:t> </a:t>
            </a:r>
            <a:r>
              <a:rPr lang="en-US" dirty="0" err="1"/>
              <a:t>taburcu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hastalar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, </a:t>
            </a:r>
            <a:r>
              <a:rPr lang="en-US" dirty="0" err="1"/>
              <a:t>furosemid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karşılaştırıldığında</a:t>
            </a:r>
            <a:r>
              <a:rPr lang="en-US" dirty="0"/>
              <a:t> </a:t>
            </a:r>
            <a:r>
              <a:rPr lang="en-US" dirty="0" err="1"/>
              <a:t>torsemid</a:t>
            </a:r>
            <a:r>
              <a:rPr lang="en-US" dirty="0"/>
              <a:t> </a:t>
            </a:r>
            <a:r>
              <a:rPr lang="en-US" dirty="0" err="1"/>
              <a:t>stratejisi</a:t>
            </a:r>
            <a:r>
              <a:rPr lang="en-US" dirty="0"/>
              <a:t>, 12 ay </a:t>
            </a:r>
            <a:r>
              <a:rPr lang="en-US" dirty="0" err="1"/>
              <a:t>boyunca</a:t>
            </a:r>
            <a:r>
              <a:rPr lang="en-US" dirty="0"/>
              <a:t> </a:t>
            </a:r>
            <a:r>
              <a:rPr lang="en-US" dirty="0" err="1"/>
              <a:t>semptomları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yaşam</a:t>
            </a:r>
            <a:r>
              <a:rPr lang="en-US" dirty="0"/>
              <a:t> </a:t>
            </a:r>
            <a:r>
              <a:rPr lang="en-US" dirty="0" err="1"/>
              <a:t>kalitesini</a:t>
            </a:r>
            <a:r>
              <a:rPr lang="en-US" dirty="0"/>
              <a:t> </a:t>
            </a:r>
            <a:r>
              <a:rPr lang="en-US" dirty="0" err="1"/>
              <a:t>iyileştirmedi</a:t>
            </a:r>
            <a:r>
              <a:rPr lang="en-US" dirty="0"/>
              <a:t>.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en-US" dirty="0" err="1"/>
              <a:t>Torsemid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furosemidin</a:t>
            </a:r>
            <a:r>
              <a:rPr lang="en-US" dirty="0"/>
              <a:t> hasta</a:t>
            </a:r>
            <a:r>
              <a:rPr lang="tr-TR" dirty="0" err="1"/>
              <a:t>lar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bildirilen</a:t>
            </a:r>
            <a:r>
              <a:rPr lang="en-US" dirty="0"/>
              <a:t> </a:t>
            </a:r>
            <a:r>
              <a:rPr lang="en-US" dirty="0" err="1"/>
              <a:t>sonuçlar</a:t>
            </a:r>
            <a:r>
              <a:rPr lang="tr-TR" dirty="0"/>
              <a:t>ı</a:t>
            </a:r>
            <a:r>
              <a:rPr lang="en-US" dirty="0"/>
              <a:t> </a:t>
            </a:r>
            <a:r>
              <a:rPr lang="en-US" dirty="0" err="1"/>
              <a:t>ejeksiyon</a:t>
            </a:r>
            <a:r>
              <a:rPr lang="en-US" dirty="0"/>
              <a:t> </a:t>
            </a:r>
            <a:r>
              <a:rPr lang="en-US" dirty="0" err="1"/>
              <a:t>fraksiyonu</a:t>
            </a:r>
            <a:r>
              <a:rPr lang="en-US" dirty="0"/>
              <a:t>, </a:t>
            </a:r>
            <a:r>
              <a:rPr lang="en-US" dirty="0" err="1"/>
              <a:t>önceki</a:t>
            </a:r>
            <a:r>
              <a:rPr lang="en-US" dirty="0"/>
              <a:t> </a:t>
            </a:r>
            <a:r>
              <a:rPr lang="en-US" dirty="0" err="1"/>
              <a:t>döngü</a:t>
            </a:r>
            <a:r>
              <a:rPr lang="en-US" dirty="0"/>
              <a:t> diüretik </a:t>
            </a:r>
            <a:r>
              <a:rPr lang="en-US" dirty="0" err="1"/>
              <a:t>kullanımı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temel</a:t>
            </a:r>
            <a:r>
              <a:rPr lang="en-US" dirty="0"/>
              <a:t> </a:t>
            </a:r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durumundan</a:t>
            </a:r>
            <a:r>
              <a:rPr lang="en-US" dirty="0"/>
              <a:t> </a:t>
            </a:r>
            <a:r>
              <a:rPr lang="en-US" dirty="0" err="1"/>
              <a:t>bağımsız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benzerdi</a:t>
            </a:r>
            <a:r>
              <a:rPr lang="en-US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0"/>
            <a:ext cx="7362825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3233738"/>
            <a:ext cx="87344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7790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436665"/>
            <a:ext cx="8229600" cy="3232695"/>
          </a:xfrm>
        </p:spPr>
        <p:txBody>
          <a:bodyPr>
            <a:normAutofit fontScale="47500" lnSpcReduction="20000"/>
          </a:bodyPr>
          <a:lstStyle/>
          <a:p>
            <a:r>
              <a:rPr lang="en-US" dirty="0" err="1"/>
              <a:t>Hastalar</a:t>
            </a:r>
            <a:r>
              <a:rPr lang="en-US" dirty="0"/>
              <a:t>, </a:t>
            </a:r>
            <a:r>
              <a:rPr lang="en-US" dirty="0" err="1"/>
              <a:t>bağımsız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ekokardiyografi</a:t>
            </a:r>
            <a:r>
              <a:rPr lang="en-US" dirty="0"/>
              <a:t> </a:t>
            </a:r>
            <a:r>
              <a:rPr lang="en-US" dirty="0" err="1"/>
              <a:t>laboratuvarı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şiddetli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onaylanan</a:t>
            </a:r>
            <a:r>
              <a:rPr lang="en-US" dirty="0"/>
              <a:t> </a:t>
            </a:r>
            <a:r>
              <a:rPr lang="en-US" dirty="0" err="1"/>
              <a:t>triküspit</a:t>
            </a:r>
            <a:r>
              <a:rPr lang="en-US" dirty="0"/>
              <a:t> </a:t>
            </a:r>
            <a:r>
              <a:rPr lang="en-US" dirty="0" err="1"/>
              <a:t>yetersizliği</a:t>
            </a:r>
            <a:r>
              <a:rPr lang="en-US" dirty="0"/>
              <a:t> </a:t>
            </a:r>
            <a:r>
              <a:rPr lang="en-US" dirty="0" err="1"/>
              <a:t>varsa</a:t>
            </a:r>
            <a:r>
              <a:rPr lang="en-US" dirty="0"/>
              <a:t> </a:t>
            </a:r>
            <a:r>
              <a:rPr lang="en-US" dirty="0" err="1"/>
              <a:t>çalışmaya</a:t>
            </a:r>
            <a:r>
              <a:rPr lang="en-US" dirty="0"/>
              <a:t> </a:t>
            </a:r>
            <a:r>
              <a:rPr lang="en-US" dirty="0" err="1"/>
              <a:t>katılmaya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kazandıla</a:t>
            </a:r>
            <a:r>
              <a:rPr lang="en-US" dirty="0"/>
              <a:t> (</a:t>
            </a:r>
            <a:r>
              <a:rPr lang="en-US" dirty="0" err="1"/>
              <a:t>Ciddi</a:t>
            </a:r>
            <a:r>
              <a:rPr lang="en-US" dirty="0"/>
              <a:t> TY)</a:t>
            </a:r>
            <a:endParaRPr lang="tr-TR" dirty="0"/>
          </a:p>
          <a:p>
            <a:endParaRPr lang="en-US" dirty="0"/>
          </a:p>
          <a:p>
            <a:r>
              <a:rPr lang="tr-TR" dirty="0" err="1"/>
              <a:t>S</a:t>
            </a:r>
            <a:r>
              <a:rPr lang="en-US" dirty="0" err="1"/>
              <a:t>emptomatikti</a:t>
            </a:r>
            <a:r>
              <a:rPr lang="en-US" dirty="0"/>
              <a:t>  </a:t>
            </a:r>
            <a:r>
              <a:rPr lang="en-US" dirty="0" err="1"/>
              <a:t>hastalar</a:t>
            </a:r>
            <a:r>
              <a:rPr lang="en-US" dirty="0"/>
              <a:t> (New York </a:t>
            </a:r>
            <a:r>
              <a:rPr lang="en-US" dirty="0" err="1"/>
              <a:t>Kalp</a:t>
            </a:r>
            <a:r>
              <a:rPr lang="en-US" dirty="0"/>
              <a:t> </a:t>
            </a:r>
            <a:r>
              <a:rPr lang="en-US" dirty="0" err="1"/>
              <a:t>Derneği</a:t>
            </a:r>
            <a:r>
              <a:rPr lang="en-US" dirty="0"/>
              <a:t> [NYHA] </a:t>
            </a:r>
            <a:r>
              <a:rPr lang="en-US" dirty="0" err="1"/>
              <a:t>fonksiyonel</a:t>
            </a:r>
            <a:r>
              <a:rPr lang="en-US" dirty="0"/>
              <a:t> </a:t>
            </a:r>
            <a:r>
              <a:rPr lang="en-US" dirty="0" err="1"/>
              <a:t>sınıf</a:t>
            </a:r>
            <a:r>
              <a:rPr lang="en-US" dirty="0"/>
              <a:t> II, III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IVa</a:t>
            </a:r>
            <a:r>
              <a:rPr lang="en-US" dirty="0"/>
              <a:t>)</a:t>
            </a:r>
            <a:endParaRPr lang="tr-TR" dirty="0"/>
          </a:p>
          <a:p>
            <a:endParaRPr lang="en-US" dirty="0"/>
          </a:p>
          <a:p>
            <a:r>
              <a:rPr lang="tr-TR" dirty="0"/>
              <a:t>P</a:t>
            </a:r>
            <a:r>
              <a:rPr lang="en-US" dirty="0" err="1"/>
              <a:t>ulmoner</a:t>
            </a:r>
            <a:r>
              <a:rPr lang="en-US" dirty="0"/>
              <a:t> </a:t>
            </a:r>
            <a:r>
              <a:rPr lang="en-US" dirty="0" err="1"/>
              <a:t>arter</a:t>
            </a:r>
            <a:r>
              <a:rPr lang="en-US" dirty="0"/>
              <a:t> </a:t>
            </a:r>
            <a:r>
              <a:rPr lang="en-US" dirty="0" err="1"/>
              <a:t>sistolik</a:t>
            </a:r>
            <a:r>
              <a:rPr lang="en-US" dirty="0"/>
              <a:t> </a:t>
            </a:r>
            <a:r>
              <a:rPr lang="en-US" dirty="0" err="1"/>
              <a:t>basıncı</a:t>
            </a:r>
            <a:r>
              <a:rPr lang="en-US" dirty="0"/>
              <a:t> 70 mm </a:t>
            </a:r>
            <a:r>
              <a:rPr lang="en-US" dirty="0" err="1"/>
              <a:t>Hg'den</a:t>
            </a:r>
            <a:r>
              <a:rPr lang="en-US" dirty="0"/>
              <a:t> </a:t>
            </a:r>
            <a:r>
              <a:rPr lang="en-US" dirty="0" err="1"/>
              <a:t>az</a:t>
            </a:r>
            <a:endParaRPr lang="tr-TR" dirty="0"/>
          </a:p>
          <a:p>
            <a:endParaRPr lang="en-US" dirty="0"/>
          </a:p>
          <a:p>
            <a:r>
              <a:rPr lang="en-US" dirty="0" err="1"/>
              <a:t>Kalp</a:t>
            </a:r>
            <a:r>
              <a:rPr lang="en-US" dirty="0"/>
              <a:t> </a:t>
            </a:r>
            <a:r>
              <a:rPr lang="en-US" dirty="0" err="1"/>
              <a:t>yetmezliği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(≥30 </a:t>
            </a:r>
            <a:r>
              <a:rPr lang="en-US" dirty="0" err="1"/>
              <a:t>gün</a:t>
            </a:r>
            <a:r>
              <a:rPr lang="en-US" dirty="0"/>
              <a:t>) </a:t>
            </a:r>
            <a:r>
              <a:rPr lang="en-US" dirty="0" err="1"/>
              <a:t>kılavuza</a:t>
            </a:r>
            <a:r>
              <a:rPr lang="en-US" dirty="0"/>
              <a:t> </a:t>
            </a:r>
            <a:r>
              <a:rPr lang="en-US" dirty="0" err="1"/>
              <a:t>yönelik</a:t>
            </a:r>
            <a:r>
              <a:rPr lang="en-US" dirty="0"/>
              <a:t> </a:t>
            </a:r>
            <a:r>
              <a:rPr lang="en-US" dirty="0" err="1"/>
              <a:t>tıbbi</a:t>
            </a:r>
            <a:r>
              <a:rPr lang="en-US" dirty="0"/>
              <a:t>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alanlar</a:t>
            </a:r>
            <a:r>
              <a:rPr lang="en-US" dirty="0"/>
              <a:t>,</a:t>
            </a:r>
            <a:endParaRPr lang="tr-TR" dirty="0"/>
          </a:p>
          <a:p>
            <a:endParaRPr lang="en-US" dirty="0"/>
          </a:p>
          <a:p>
            <a:r>
              <a:rPr lang="en-US" dirty="0" err="1"/>
              <a:t>Girişimsel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cerrahi</a:t>
            </a:r>
            <a:r>
              <a:rPr lang="en-US" dirty="0"/>
              <a:t> </a:t>
            </a:r>
            <a:r>
              <a:rPr lang="en-US" dirty="0" err="1"/>
              <a:t>düzeltmeye</a:t>
            </a:r>
            <a:r>
              <a:rPr lang="en-US" dirty="0"/>
              <a:t> </a:t>
            </a:r>
            <a:r>
              <a:rPr lang="en-US" dirty="0" err="1"/>
              <a:t>ihtiyaç</a:t>
            </a:r>
            <a:r>
              <a:rPr lang="en-US" dirty="0"/>
              <a:t> </a:t>
            </a:r>
            <a:r>
              <a:rPr lang="en-US" dirty="0" err="1"/>
              <a:t>duyan</a:t>
            </a:r>
            <a:r>
              <a:rPr lang="en-US" dirty="0"/>
              <a:t> </a:t>
            </a:r>
            <a:r>
              <a:rPr lang="en-US" dirty="0" err="1"/>
              <a:t>başka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kardiyovasküler</a:t>
            </a:r>
            <a:r>
              <a:rPr lang="en-US" dirty="0"/>
              <a:t> </a:t>
            </a:r>
            <a:r>
              <a:rPr lang="en-US" dirty="0" err="1"/>
              <a:t>rahatsızlığı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(</a:t>
            </a:r>
            <a:r>
              <a:rPr lang="en-US" dirty="0" err="1"/>
              <a:t>ör</a:t>
            </a:r>
            <a:r>
              <a:rPr lang="en-US" dirty="0"/>
              <a:t>., </a:t>
            </a:r>
            <a:r>
              <a:rPr lang="en-US" dirty="0" err="1"/>
              <a:t>şiddetli</a:t>
            </a:r>
            <a:r>
              <a:rPr lang="en-US" dirty="0"/>
              <a:t> </a:t>
            </a:r>
            <a:r>
              <a:rPr lang="en-US" dirty="0" err="1"/>
              <a:t>aort</a:t>
            </a:r>
            <a:r>
              <a:rPr lang="en-US" dirty="0"/>
              <a:t> </a:t>
            </a:r>
            <a:r>
              <a:rPr lang="en-US" dirty="0" err="1"/>
              <a:t>darlığı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mitral </a:t>
            </a:r>
            <a:r>
              <a:rPr lang="en-US" dirty="0" err="1"/>
              <a:t>yetersizliği</a:t>
            </a:r>
            <a:r>
              <a:rPr lang="en-US" dirty="0"/>
              <a:t>) </a:t>
            </a:r>
            <a:endParaRPr lang="tr-TR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Yerel</a:t>
            </a:r>
            <a:r>
              <a:rPr lang="en-US" dirty="0"/>
              <a:t> </a:t>
            </a:r>
            <a:r>
              <a:rPr lang="en-US" dirty="0" err="1"/>
              <a:t>kalp</a:t>
            </a:r>
            <a:r>
              <a:rPr lang="en-US" dirty="0"/>
              <a:t> </a:t>
            </a:r>
            <a:r>
              <a:rPr lang="en-US" dirty="0" err="1"/>
              <a:t>ekibi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belirlendiği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orta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cerrahi</a:t>
            </a:r>
            <a:r>
              <a:rPr lang="en-US" dirty="0"/>
              <a:t> risk </a:t>
            </a:r>
            <a:r>
              <a:rPr lang="en-US" dirty="0" err="1"/>
              <a:t>altında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hastalar</a:t>
            </a:r>
            <a:endParaRPr lang="en-US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8640"/>
            <a:ext cx="6924675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823096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Birincil Son Nokta</a:t>
            </a:r>
            <a:endParaRPr lang="en-US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63" y="1600200"/>
            <a:ext cx="4145274" cy="4525963"/>
          </a:xfrm>
        </p:spPr>
      </p:pic>
    </p:spTree>
    <p:extLst>
      <p:ext uri="{BB962C8B-B14F-4D97-AF65-F5344CB8AC3E}">
        <p14:creationId xmlns:p14="http://schemas.microsoft.com/office/powerpoint/2010/main" val="25395656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86582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72376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Sonuç</a:t>
            </a:r>
            <a:endParaRPr lang="en-US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023" y="1600200"/>
            <a:ext cx="5437953" cy="4525963"/>
          </a:xfrm>
        </p:spPr>
      </p:pic>
    </p:spTree>
    <p:extLst>
      <p:ext uri="{BB962C8B-B14F-4D97-AF65-F5344CB8AC3E}">
        <p14:creationId xmlns:p14="http://schemas.microsoft.com/office/powerpoint/2010/main" val="56487781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6100</TotalTime>
  <Words>4361</Words>
  <Application>Microsoft Office PowerPoint</Application>
  <PresentationFormat>Ekran Gösterisi (4:3)</PresentationFormat>
  <Paragraphs>397</Paragraphs>
  <Slides>85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85</vt:i4>
      </vt:variant>
    </vt:vector>
  </HeadingPairs>
  <TitlesOfParts>
    <vt:vector size="86" baseType="lpstr">
      <vt:lpstr>Ofis Teması</vt:lpstr>
      <vt:lpstr>Akut ve kronik kalp yetmezliğinin tanı ve tedavisi için 2021 ESC Kılavuzlarının 2023 Odaklı Güncellemesi </vt:lpstr>
      <vt:lpstr>ESC 2023 Kalp Yetersizliği</vt:lpstr>
      <vt:lpstr>PowerPoint Sunusu</vt:lpstr>
      <vt:lpstr>PowerPoint Sunusu</vt:lpstr>
      <vt:lpstr>PowerPoint Sunusu</vt:lpstr>
      <vt:lpstr>ESC 2023 Kalp Yetersizliği</vt:lpstr>
      <vt:lpstr>2021 ESC KY kılavuzu aşağıdaki bölümleri için önerilerin güncellemesi kararı verildi:</vt:lpstr>
      <vt:lpstr>Kronik kalp yetmezliği   </vt:lpstr>
      <vt:lpstr>Azalmış ejeksiyon fraksiyonu, hafif azalmış ejeksiyon fraksiyonu ve korunmuş ejeksiyon fraksiyonu ile kalp yetmezliğinin tanımı</vt:lpstr>
      <vt:lpstr>Kronik Kalp Yetersizliği</vt:lpstr>
      <vt:lpstr>Kronik Kalp Yetersizliği</vt:lpstr>
      <vt:lpstr>PowerPoint Sunusu</vt:lpstr>
      <vt:lpstr>PowerPoint Sunusu</vt:lpstr>
      <vt:lpstr>PowerPoint Sunusu</vt:lpstr>
      <vt:lpstr>EMPEROR-Preserved</vt:lpstr>
      <vt:lpstr>PowerPoint Sunusu</vt:lpstr>
      <vt:lpstr>PowerPoint Sunusu</vt:lpstr>
      <vt:lpstr>PowerPoint Sunusu</vt:lpstr>
      <vt:lpstr>Kronik Kalp Yetersizliği Öneriler</vt:lpstr>
      <vt:lpstr>PowerPoint Sunusu</vt:lpstr>
      <vt:lpstr>Akut kalp yetmezliği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Akut kalp yetmezliği </vt:lpstr>
      <vt:lpstr>PowerPoint Sunusu</vt:lpstr>
      <vt:lpstr>PowerPoint Sunusu</vt:lpstr>
      <vt:lpstr>PowerPoint Sunusu</vt:lpstr>
      <vt:lpstr>Akut kalp yetmezliği </vt:lpstr>
      <vt:lpstr>PowerPoint Sunusu</vt:lpstr>
      <vt:lpstr>EHMRG30-ST Risk Skoru</vt:lpstr>
      <vt:lpstr>Çalışma protokolü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STRONG-HF sınırlamaları</vt:lpstr>
      <vt:lpstr>PowerPoint Sunusu</vt:lpstr>
      <vt:lpstr>Komorbiditeler  </vt:lpstr>
      <vt:lpstr>PowerPoint Sunusu</vt:lpstr>
      <vt:lpstr>PowerPoint Sunusu</vt:lpstr>
      <vt:lpstr>PowerPoint Sunusu</vt:lpstr>
      <vt:lpstr>Komorbiditeler  </vt:lpstr>
      <vt:lpstr>PowerPoint Sunusu</vt:lpstr>
      <vt:lpstr>PowerPoint Sunusu</vt:lpstr>
      <vt:lpstr>PowerPoint Sunusu</vt:lpstr>
      <vt:lpstr>PowerPoint Sunusu</vt:lpstr>
      <vt:lpstr>PowerPoint Sunusu</vt:lpstr>
      <vt:lpstr>Değişik guruplarda etki</vt:lpstr>
      <vt:lpstr>PowerPoint Sunusu</vt:lpstr>
      <vt:lpstr>PowerPoint Sunusu</vt:lpstr>
      <vt:lpstr>Finerenone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Demir eksikliği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Birincil Son Nokta</vt:lpstr>
      <vt:lpstr>PowerPoint Sunusu</vt:lpstr>
      <vt:lpstr>Sonuç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Akut ve kronik kalp yetmezliğinin tanı ve tedavisi için 2021 ESC Kılavuzlarının 2023 Odaklı Güncellemesi</dc:title>
  <dc:creator>Alp Aydınalp</dc:creator>
  <cp:lastModifiedBy>Alp Aydınalp</cp:lastModifiedBy>
  <cp:revision>91</cp:revision>
  <dcterms:created xsi:type="dcterms:W3CDTF">2024-03-13T11:24:30Z</dcterms:created>
  <dcterms:modified xsi:type="dcterms:W3CDTF">2024-03-20T05:27:17Z</dcterms:modified>
</cp:coreProperties>
</file>